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90" r:id="rId1"/>
  </p:sldMasterIdLst>
  <p:notesMasterIdLst>
    <p:notesMasterId r:id="rId82"/>
  </p:notesMasterIdLst>
  <p:sldIdLst>
    <p:sldId id="256" r:id="rId2"/>
    <p:sldId id="257" r:id="rId3"/>
    <p:sldId id="258" r:id="rId4"/>
    <p:sldId id="400" r:id="rId5"/>
    <p:sldId id="501" r:id="rId6"/>
    <p:sldId id="259" r:id="rId7"/>
    <p:sldId id="532" r:id="rId8"/>
    <p:sldId id="506" r:id="rId9"/>
    <p:sldId id="533" r:id="rId10"/>
    <p:sldId id="417" r:id="rId11"/>
    <p:sldId id="491" r:id="rId12"/>
    <p:sldId id="519" r:id="rId13"/>
    <p:sldId id="517" r:id="rId14"/>
    <p:sldId id="505" r:id="rId15"/>
    <p:sldId id="565" r:id="rId16"/>
    <p:sldId id="514" r:id="rId17"/>
    <p:sldId id="515" r:id="rId18"/>
    <p:sldId id="521" r:id="rId19"/>
    <p:sldId id="428" r:id="rId20"/>
    <p:sldId id="526" r:id="rId21"/>
    <p:sldId id="527" r:id="rId22"/>
    <p:sldId id="562" r:id="rId23"/>
    <p:sldId id="528" r:id="rId24"/>
    <p:sldId id="529" r:id="rId25"/>
    <p:sldId id="531" r:id="rId26"/>
    <p:sldId id="545" r:id="rId27"/>
    <p:sldId id="504" r:id="rId28"/>
    <p:sldId id="563" r:id="rId29"/>
    <p:sldId id="556" r:id="rId30"/>
    <p:sldId id="560" r:id="rId31"/>
    <p:sldId id="561" r:id="rId32"/>
    <p:sldId id="520" r:id="rId33"/>
    <p:sldId id="497" r:id="rId34"/>
    <p:sldId id="534" r:id="rId35"/>
    <p:sldId id="535" r:id="rId36"/>
    <p:sldId id="549" r:id="rId37"/>
    <p:sldId id="536" r:id="rId38"/>
    <p:sldId id="539" r:id="rId39"/>
    <p:sldId id="538" r:id="rId40"/>
    <p:sldId id="541" r:id="rId41"/>
    <p:sldId id="542" r:id="rId42"/>
    <p:sldId id="551" r:id="rId43"/>
    <p:sldId id="550" r:id="rId44"/>
    <p:sldId id="546" r:id="rId45"/>
    <p:sldId id="552" r:id="rId46"/>
    <p:sldId id="438" r:id="rId47"/>
    <p:sldId id="547" r:id="rId48"/>
    <p:sldId id="544" r:id="rId49"/>
    <p:sldId id="439" r:id="rId50"/>
    <p:sldId id="449" r:id="rId51"/>
    <p:sldId id="489" r:id="rId52"/>
    <p:sldId id="418" r:id="rId53"/>
    <p:sldId id="460" r:id="rId54"/>
    <p:sldId id="459" r:id="rId55"/>
    <p:sldId id="458" r:id="rId56"/>
    <p:sldId id="457" r:id="rId57"/>
    <p:sldId id="456" r:id="rId58"/>
    <p:sldId id="455" r:id="rId59"/>
    <p:sldId id="419" r:id="rId60"/>
    <p:sldId id="445" r:id="rId61"/>
    <p:sldId id="446" r:id="rId62"/>
    <p:sldId id="483" r:id="rId63"/>
    <p:sldId id="484" r:id="rId64"/>
    <p:sldId id="495" r:id="rId65"/>
    <p:sldId id="447" r:id="rId66"/>
    <p:sldId id="485" r:id="rId67"/>
    <p:sldId id="463" r:id="rId68"/>
    <p:sldId id="548" r:id="rId69"/>
    <p:sldId id="422" r:id="rId70"/>
    <p:sldId id="425" r:id="rId71"/>
    <p:sldId id="426" r:id="rId72"/>
    <p:sldId id="543" r:id="rId73"/>
    <p:sldId id="564" r:id="rId74"/>
    <p:sldId id="461" r:id="rId75"/>
    <p:sldId id="502" r:id="rId76"/>
    <p:sldId id="486" r:id="rId77"/>
    <p:sldId id="518" r:id="rId78"/>
    <p:sldId id="319" r:id="rId79"/>
    <p:sldId id="487" r:id="rId80"/>
    <p:sldId id="450" r:id="rId81"/>
  </p:sldIdLst>
  <p:sldSz cx="9144000" cy="6858000" type="screen4x3"/>
  <p:notesSz cx="9931400" cy="67945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Section par défaut" id="{3A020972-8B27-440B-86CD-48AA676B150E}">
          <p14:sldIdLst>
            <p14:sldId id="256"/>
            <p14:sldId id="257"/>
            <p14:sldId id="258"/>
            <p14:sldId id="400"/>
            <p14:sldId id="501"/>
            <p14:sldId id="259"/>
            <p14:sldId id="532"/>
            <p14:sldId id="506"/>
            <p14:sldId id="533"/>
            <p14:sldId id="417"/>
            <p14:sldId id="491"/>
            <p14:sldId id="519"/>
            <p14:sldId id="517"/>
            <p14:sldId id="505"/>
            <p14:sldId id="565"/>
            <p14:sldId id="514"/>
            <p14:sldId id="515"/>
            <p14:sldId id="521"/>
            <p14:sldId id="428"/>
            <p14:sldId id="526"/>
            <p14:sldId id="527"/>
            <p14:sldId id="562"/>
            <p14:sldId id="528"/>
            <p14:sldId id="529"/>
            <p14:sldId id="531"/>
            <p14:sldId id="545"/>
            <p14:sldId id="504"/>
            <p14:sldId id="563"/>
            <p14:sldId id="556"/>
            <p14:sldId id="560"/>
            <p14:sldId id="561"/>
            <p14:sldId id="520"/>
            <p14:sldId id="497"/>
            <p14:sldId id="534"/>
            <p14:sldId id="535"/>
            <p14:sldId id="549"/>
            <p14:sldId id="536"/>
            <p14:sldId id="539"/>
            <p14:sldId id="538"/>
            <p14:sldId id="541"/>
            <p14:sldId id="542"/>
            <p14:sldId id="551"/>
            <p14:sldId id="550"/>
            <p14:sldId id="546"/>
            <p14:sldId id="552"/>
            <p14:sldId id="438"/>
            <p14:sldId id="547"/>
            <p14:sldId id="544"/>
            <p14:sldId id="439"/>
            <p14:sldId id="449"/>
            <p14:sldId id="489"/>
            <p14:sldId id="418"/>
            <p14:sldId id="460"/>
            <p14:sldId id="459"/>
            <p14:sldId id="458"/>
            <p14:sldId id="457"/>
            <p14:sldId id="456"/>
            <p14:sldId id="455"/>
            <p14:sldId id="419"/>
            <p14:sldId id="445"/>
            <p14:sldId id="446"/>
            <p14:sldId id="483"/>
            <p14:sldId id="484"/>
            <p14:sldId id="495"/>
            <p14:sldId id="447"/>
            <p14:sldId id="485"/>
            <p14:sldId id="463"/>
            <p14:sldId id="548"/>
            <p14:sldId id="422"/>
            <p14:sldId id="425"/>
            <p14:sldId id="426"/>
            <p14:sldId id="543"/>
            <p14:sldId id="564"/>
            <p14:sldId id="461"/>
            <p14:sldId id="502"/>
            <p14:sldId id="486"/>
            <p14:sldId id="518"/>
            <p14:sldId id="319"/>
            <p14:sldId id="487"/>
            <p14:sldId id="45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6E0BA6A-CF84-A0CD-C909-75491B1F429C}" name="Jacques CLAMOUSE" initials="JC" userId="S::occitanie-presidence@ffvelo.fr::1b9962db-8e14-40df-b869-57d0798f7ca3" providerId="AD"/>
  <p188:author id="{B01852BF-D29A-DF30-006E-A13897F4428D}" name="CLAMENS Claude" initials="CC" userId="S::occitanie-structures@ffvelo.fr::7c0b02a8-728b-4953-bf11-ac3d4597d348" providerId="AD"/>
  <p188:author id="{E7DA4CDD-17BD-414D-794D-B526FD76EAE7}" name="Tourisme Occitanie" initials="TO" userId="S::occitanie-tourisme@ffvelo.fr::e828ebf3-6b91-4b34-817f-14133c235dc6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hilippe" initials="P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D31"/>
    <a:srgbClr val="0000FF"/>
    <a:srgbClr val="FF00FF"/>
    <a:srgbClr val="C00000"/>
    <a:srgbClr val="162D86"/>
    <a:srgbClr val="99FF66"/>
    <a:srgbClr val="BBEDFB"/>
    <a:srgbClr val="CCECF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2352B1-D8C2-F95F-4BB7-6F7D99A18628}" v="15" dt="2024-11-22T12:35:05.311"/>
    <p1510:client id="{06908B59-2BEC-76AE-8852-04CECADF0E06}" v="207" dt="2024-11-22T12:15:32.696"/>
    <p1510:client id="{0985CFFC-D4E7-82D4-465A-7EFF5A7A257A}" v="1" dt="2024-11-21T09:32:45.303"/>
    <p1510:client id="{5716CCFF-4A27-E387-1475-3EC2F8F0FE6B}" v="82" dt="2024-11-22T16:27:10.278"/>
    <p1510:client id="{6F56A258-2421-4C7C-0D7E-8D1B326BBA39}" v="258" dt="2024-11-22T22:44:50.798"/>
    <p1510:client id="{820C20AD-5017-886F-0BE9-C2E176234A64}" v="5" dt="2024-11-21T15:38:32.922"/>
    <p1510:client id="{897E60F3-C0D7-241C-CC72-1E052272787D}" v="18" dt="2024-11-21T10:27:15.194"/>
    <p1510:client id="{946CFCC8-71C9-2BC3-098E-A3337F508A12}" v="10" dt="2024-11-21T13:56:03.410"/>
    <p1510:client id="{A032CAAC-04FF-2CFB-A20A-556E42A9D81D}" v="240" dt="2024-11-22T18:14:30.280"/>
    <p1510:client id="{AAE2B969-B198-5F0A-AAC9-848F9E5B68FD}" v="2" dt="2024-11-21T09:57:19.905"/>
    <p1510:client id="{DD415258-9219-89C9-F5E0-59F26E971B95}" v="113" dt="2024-11-22T15:59:18.838"/>
    <p1510:client id="{E0A8DC41-2FDD-D1BB-5DC2-54B816BE5B87}" v="29" dt="2024-11-21T08:47:34.215"/>
    <p1510:client id="{F5090BA5-7FE8-F0F7-3D2A-0F5CD5EC270F}" v="189" dt="2024-11-22T21:20:12.33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  <a:fill>
          <a:solidFill>
            <a:schemeClr val="accent1">
              <a:tint val="40000"/>
            </a:schemeClr>
          </a:solidFill>
        </a:fill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presProps" Target="presProps.xml"/><Relationship Id="rId89" Type="http://schemas.microsoft.com/office/2018/10/relationships/authors" Target="author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commentAuthors" Target="commentAuthors.xml"/><Relationship Id="rId88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3606" cy="3409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625497" y="0"/>
            <a:ext cx="4303606" cy="3409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13C9402-E27A-4653-A21B-5206C600FC63}" type="datetimeFigureOut">
              <a:rPr lang="fr-FR"/>
              <a:pPr>
                <a:defRPr/>
              </a:pPr>
              <a:t>22/11/2024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436938" y="849313"/>
            <a:ext cx="3057525" cy="2292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993140" y="3269853"/>
            <a:ext cx="7945120" cy="267533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noProof="0"/>
              <a:t>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1" y="6453596"/>
            <a:ext cx="4303606" cy="3409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625497" y="6453596"/>
            <a:ext cx="4303606" cy="3409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3707D01-E3FA-43CF-A729-FF903B654DB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819508" y="1625492"/>
            <a:ext cx="6514411" cy="1325563"/>
          </a:xfrm>
        </p:spPr>
        <p:txBody>
          <a:bodyPr>
            <a:normAutofit/>
          </a:bodyPr>
          <a:lstStyle>
            <a:lvl1pPr algn="ctr">
              <a:defRPr sz="4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13" name="Espace réservé du texte 14"/>
          <p:cNvSpPr>
            <a:spLocks noGrp="1"/>
          </p:cNvSpPr>
          <p:nvPr>
            <p:ph type="body" sz="quarter" idx="12"/>
          </p:nvPr>
        </p:nvSpPr>
        <p:spPr>
          <a:xfrm>
            <a:off x="1726205" y="3807639"/>
            <a:ext cx="6758417" cy="660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3"/>
          </p:nvPr>
        </p:nvSpPr>
        <p:spPr>
          <a:xfrm>
            <a:off x="4076700" y="5097463"/>
            <a:ext cx="2057400" cy="365125"/>
          </a:xfrm>
        </p:spPr>
        <p:txBody>
          <a:bodyPr/>
          <a:lstStyle>
            <a:lvl1pPr algn="ctr">
              <a:defRPr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</a:lstStyle>
          <a:p>
            <a:pPr>
              <a:defRPr/>
            </a:pPr>
            <a:fld id="{2F3204FD-0DCE-41D8-8CAB-2EA4AB0C1146}" type="datetime1">
              <a:rPr lang="fr-FR"/>
              <a:pPr>
                <a:defRPr/>
              </a:pPr>
              <a:t>22/11/2024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11/22/2024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3218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>
          <a:xfrm>
            <a:off x="4076714" y="5098015"/>
            <a:ext cx="2057400" cy="365125"/>
          </a:xfrm>
        </p:spPr>
        <p:txBody>
          <a:bodyPr/>
          <a:lstStyle>
            <a:lvl1pPr algn="ctr">
              <a:defRPr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</a:lstStyle>
          <a:p>
            <a:r>
              <a:rPr lang="fr-FR"/>
              <a:t>Lieu – date à compléter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19508" y="1625492"/>
            <a:ext cx="6514411" cy="1325563"/>
          </a:xfrm>
        </p:spPr>
        <p:txBody>
          <a:bodyPr>
            <a:normAutofit/>
          </a:bodyPr>
          <a:lstStyle>
            <a:lvl1pPr algn="ctr">
              <a:defRPr sz="4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fr-FR"/>
              <a:t>Titre de votre présentation à compléter</a:t>
            </a:r>
            <a:endParaRPr lang="en-US"/>
          </a:p>
        </p:txBody>
      </p:sp>
      <p:sp>
        <p:nvSpPr>
          <p:cNvPr id="13" name="Espace réservé du texte 14"/>
          <p:cNvSpPr>
            <a:spLocks noGrp="1"/>
          </p:cNvSpPr>
          <p:nvPr>
            <p:ph type="body" sz="quarter" idx="12" hasCustomPrompt="1"/>
          </p:nvPr>
        </p:nvSpPr>
        <p:spPr>
          <a:xfrm>
            <a:off x="1726205" y="3807639"/>
            <a:ext cx="6758417" cy="660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r-FR" sz="2500"/>
              <a:t>Nom et fonction de l’intervenant à compléter</a:t>
            </a:r>
            <a:endParaRPr lang="en-US" sz="25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2985A2F8-7E5A-2347-B08A-541869D172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076714" y="5098017"/>
            <a:ext cx="2057400" cy="365125"/>
          </a:xfrm>
        </p:spPr>
        <p:txBody>
          <a:bodyPr/>
          <a:lstStyle>
            <a:lvl1pPr algn="ctr">
              <a:defRPr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</a:lstStyle>
          <a:p>
            <a:fld id="{96B0DCE9-81AD-44B8-B42F-A01CEDCF1532}" type="datetime1">
              <a:rPr lang="fr-FR" smtClean="0"/>
              <a:t>22/11/2024</a:t>
            </a:fld>
            <a:endParaRPr lang="fr-FR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788E6A3-B4EF-4C4E-9371-EDE8582EA3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9509" y="1625494"/>
            <a:ext cx="6514411" cy="1325563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fr-FR"/>
              <a:t>Titre de votre présentation à compléter</a:t>
            </a:r>
            <a:endParaRPr lang="en-US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30448AEF-9789-5F4E-880F-9AA8EFB4C2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26206" y="3807639"/>
            <a:ext cx="6758417" cy="660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r-FR" sz="1875"/>
              <a:t>Nom et fonction de l’intervenant à compléter</a:t>
            </a:r>
            <a:endParaRPr lang="en-US" sz="1875"/>
          </a:p>
        </p:txBody>
      </p:sp>
    </p:spTree>
    <p:extLst>
      <p:ext uri="{BB962C8B-B14F-4D97-AF65-F5344CB8AC3E}">
        <p14:creationId xmlns:p14="http://schemas.microsoft.com/office/powerpoint/2010/main" val="15718072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2985A2F8-7E5A-2347-B08A-541869D172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076714" y="5098017"/>
            <a:ext cx="2057400" cy="365125"/>
          </a:xfrm>
        </p:spPr>
        <p:txBody>
          <a:bodyPr/>
          <a:lstStyle>
            <a:lvl1pPr algn="ctr">
              <a:defRPr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</a:lstStyle>
          <a:p>
            <a:fld id="{96B0DCE9-81AD-44B8-B42F-A01CEDCF1532}" type="datetime1">
              <a:rPr lang="fr-FR" smtClean="0"/>
              <a:t>22/11/2024</a:t>
            </a:fld>
            <a:endParaRPr lang="fr-FR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788E6A3-B4EF-4C4E-9371-EDE8582EA3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9509" y="1625494"/>
            <a:ext cx="6514411" cy="1325563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fr-FR"/>
              <a:t>Titre de votre présentation à compléter</a:t>
            </a:r>
            <a:endParaRPr lang="en-US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30448AEF-9789-5F4E-880F-9AA8EFB4C2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26206" y="3807639"/>
            <a:ext cx="6758417" cy="660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r-FR" sz="1875"/>
              <a:t>Nom et fonction de l’intervenant à compléter</a:t>
            </a:r>
            <a:endParaRPr lang="en-US" sz="1875"/>
          </a:p>
        </p:txBody>
      </p:sp>
    </p:spTree>
    <p:extLst>
      <p:ext uri="{BB962C8B-B14F-4D97-AF65-F5344CB8AC3E}">
        <p14:creationId xmlns:p14="http://schemas.microsoft.com/office/powerpoint/2010/main" val="1488209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2985A2F8-7E5A-2347-B08A-541869D172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076714" y="5098017"/>
            <a:ext cx="2057400" cy="365125"/>
          </a:xfrm>
        </p:spPr>
        <p:txBody>
          <a:bodyPr/>
          <a:lstStyle>
            <a:lvl1pPr algn="ctr">
              <a:defRPr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</a:lstStyle>
          <a:p>
            <a:fld id="{96B0DCE9-81AD-44B8-B42F-A01CEDCF1532}" type="datetime1">
              <a:rPr lang="fr-FR" smtClean="0"/>
              <a:t>22/11/2024</a:t>
            </a:fld>
            <a:endParaRPr lang="fr-FR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788E6A3-B4EF-4C4E-9371-EDE8582EA3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9509" y="1625494"/>
            <a:ext cx="6514411" cy="1325563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fr-FR"/>
              <a:t>Titre de votre présentation à compléter</a:t>
            </a:r>
            <a:endParaRPr lang="en-US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30448AEF-9789-5F4E-880F-9AA8EFB4C2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26206" y="3807639"/>
            <a:ext cx="6758417" cy="660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r-FR" sz="1875"/>
              <a:t>Nom et fonction de l’intervenant à compléter</a:t>
            </a:r>
            <a:endParaRPr lang="en-US" sz="1875"/>
          </a:p>
        </p:txBody>
      </p:sp>
    </p:spTree>
    <p:extLst>
      <p:ext uri="{BB962C8B-B14F-4D97-AF65-F5344CB8AC3E}">
        <p14:creationId xmlns:p14="http://schemas.microsoft.com/office/powerpoint/2010/main" val="40449364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Texte /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1">
            <a:extLst>
              <a:ext uri="{FF2B5EF4-FFF2-40B4-BE49-F238E27FC236}">
                <a16:creationId xmlns:a16="http://schemas.microsoft.com/office/drawing/2014/main" id="{90FDBB33-E949-464E-BF2B-4202A9DB4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2291" y="758312"/>
            <a:ext cx="7886700" cy="6814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Titre de votre partie à compléter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CD55B31-443A-6742-9649-08E66FC165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43600" y="9286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Titre de votre présentation – date à compléter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1F9B4F23-F6A1-BF4C-80C7-2F2FD89A86B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12621" y="1851503"/>
            <a:ext cx="6554788" cy="49508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fr-FR"/>
              <a:t>Titre de votre paragraphe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84B6063-C91E-EE49-B38F-0E91282A6AD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12621" y="2718328"/>
            <a:ext cx="6554788" cy="3645913"/>
          </a:xfrm>
        </p:spPr>
        <p:txBody>
          <a:bodyPr>
            <a:normAutofit/>
          </a:bodyPr>
          <a:lstStyle>
            <a:lvl1pPr marL="285750" indent="-285750">
              <a:buFontTx/>
              <a:buBlip>
                <a:blip r:embed="rId2"/>
              </a:buBlip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r-FR"/>
              <a:t> Votre texte ici </a:t>
            </a:r>
          </a:p>
          <a:p>
            <a:r>
              <a:rPr lang="fr-FR"/>
              <a:t> Votre texte ici</a:t>
            </a:r>
          </a:p>
          <a:p>
            <a:r>
              <a:rPr lang="fr-FR"/>
              <a:t> Votre texte ici</a:t>
            </a:r>
          </a:p>
          <a:p>
            <a:endParaRPr lang="fr-FR"/>
          </a:p>
          <a:p>
            <a:endParaRPr lang="fr-FR"/>
          </a:p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18696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0FE0A-9F60-D948-A17D-F2FAAE333908}" type="datetimeFigureOut">
              <a:rPr lang="fr-FR" smtClean="0"/>
              <a:t>22/11/2024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3FFF2-5AA8-004D-A15F-3AA345368BC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29821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819508" y="1625492"/>
            <a:ext cx="6514411" cy="1325563"/>
          </a:xfrm>
        </p:spPr>
        <p:txBody>
          <a:bodyPr>
            <a:normAutofit/>
          </a:bodyPr>
          <a:lstStyle>
            <a:lvl1pPr algn="ctr">
              <a:defRPr sz="4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13" name="Espace réservé du texte 14"/>
          <p:cNvSpPr>
            <a:spLocks noGrp="1"/>
          </p:cNvSpPr>
          <p:nvPr>
            <p:ph type="body" sz="quarter" idx="12"/>
          </p:nvPr>
        </p:nvSpPr>
        <p:spPr>
          <a:xfrm>
            <a:off x="1726205" y="3807639"/>
            <a:ext cx="6758417" cy="660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3"/>
          </p:nvPr>
        </p:nvSpPr>
        <p:spPr>
          <a:xfrm>
            <a:off x="4076700" y="5097463"/>
            <a:ext cx="2057400" cy="365125"/>
          </a:xfrm>
        </p:spPr>
        <p:txBody>
          <a:bodyPr/>
          <a:lstStyle>
            <a:lvl1pPr algn="ctr">
              <a:defRPr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</a:lstStyle>
          <a:p>
            <a:pPr>
              <a:defRPr/>
            </a:pPr>
            <a:fld id="{2F3204FD-0DCE-41D8-8CAB-2EA4AB0C1146}" type="datetime1">
              <a:rPr lang="fr-FR"/>
              <a:pPr>
                <a:defRPr/>
              </a:pPr>
              <a:t>22/11/2024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 7"/>
          <p:cNvPicPr>
            <a:picLocks noChangeAspect="1"/>
          </p:cNvPicPr>
          <p:nvPr userDrawn="1"/>
        </p:nvPicPr>
        <p:blipFill>
          <a:blip r:embed="rId11"/>
          <a:srcRect r="4460"/>
          <a:stretch/>
        </p:blipFill>
        <p:spPr bwMode="auto">
          <a:xfrm>
            <a:off x="-142875" y="-11113"/>
            <a:ext cx="9286875" cy="686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4891088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Modifiez le style du titre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82BDD23-6234-42D5-A7C9-107B04F71190}" type="datetime1">
              <a:rPr lang="fr-FR"/>
              <a:pPr>
                <a:defRPr/>
              </a:pPr>
              <a:t>22/11/2024</a:t>
            </a:fld>
            <a:endParaRPr lang="fr-FR"/>
          </a:p>
        </p:txBody>
      </p:sp>
      <p:pic>
        <p:nvPicPr>
          <p:cNvPr id="1029" name="Image 8"/>
          <p:cNvPicPr>
            <a:picLocks noChangeAspect="1"/>
          </p:cNvPicPr>
          <p:nvPr userDrawn="1"/>
        </p:nvPicPr>
        <p:blipFill>
          <a:blip r:embed="rId12"/>
          <a:srcRect/>
          <a:stretch/>
        </p:blipFill>
        <p:spPr bwMode="auto">
          <a:xfrm>
            <a:off x="-106363" y="6176963"/>
            <a:ext cx="5854701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oneTexte 2"/>
          <p:cNvSpPr txBox="1"/>
          <p:nvPr userDrawn="1"/>
        </p:nvSpPr>
        <p:spPr>
          <a:xfrm>
            <a:off x="5900738" y="277813"/>
            <a:ext cx="3171825" cy="246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000">
                <a:solidFill>
                  <a:srgbClr val="162D86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FÉDÉRATION FRANÇAISE DE CYCLOTOURISME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AA15E19-ECCD-0B67-04FA-2CD5FB71F98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6841059" y="598100"/>
            <a:ext cx="2024047" cy="85961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723" r:id="rId2"/>
    <p:sldLayoutId id="2147483685" r:id="rId3"/>
    <p:sldLayoutId id="2147483710" r:id="rId4"/>
    <p:sldLayoutId id="2147483698" r:id="rId5"/>
    <p:sldLayoutId id="2147483701" r:id="rId6"/>
    <p:sldLayoutId id="2147483724" r:id="rId7"/>
    <p:sldLayoutId id="2147483725" r:id="rId8"/>
    <p:sldLayoutId id="2147483673" r:id="rId9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hf sldNum="0"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kern="1200">
          <a:solidFill>
            <a:srgbClr val="595959"/>
          </a:solidFill>
          <a:latin typeface="Futura Medium" panose="020B0602020204020303" pitchFamily="34" charset="-79"/>
          <a:ea typeface="Futura Medium"/>
          <a:cs typeface="Futura Medium" panose="020B0602020204020303" pitchFamily="34" charset="-79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595959"/>
          </a:solidFill>
          <a:latin typeface="Futura Medium"/>
          <a:ea typeface="Futura Medium"/>
          <a:cs typeface="Futura Medium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595959"/>
          </a:solidFill>
          <a:latin typeface="Futura Medium"/>
          <a:ea typeface="Futura Medium"/>
          <a:cs typeface="Futura Medium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595959"/>
          </a:solidFill>
          <a:latin typeface="Futura Medium"/>
          <a:ea typeface="Futura Medium"/>
          <a:cs typeface="Futura Medium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595959"/>
          </a:solidFill>
          <a:latin typeface="Futura Medium"/>
          <a:ea typeface="Futura Medium"/>
          <a:cs typeface="Futura Medium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595959"/>
          </a:solidFill>
          <a:latin typeface="Futura Medium"/>
          <a:ea typeface="Futura Medium"/>
          <a:cs typeface="Futura Medium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595959"/>
          </a:solidFill>
          <a:latin typeface="Futura Medium"/>
          <a:ea typeface="Futura Medium"/>
          <a:cs typeface="Futura Medium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595959"/>
          </a:solidFill>
          <a:latin typeface="Futura Medium"/>
          <a:ea typeface="Futura Medium"/>
          <a:cs typeface="Futura Medium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595959"/>
          </a:solidFill>
          <a:latin typeface="Futura Medium"/>
          <a:ea typeface="Futura Medium"/>
          <a:cs typeface="Futura Medium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500" kern="1200">
          <a:solidFill>
            <a:schemeClr val="tx1"/>
          </a:solidFill>
          <a:latin typeface="Futura Medium" panose="020B0602020204020303" pitchFamily="34" charset="-79"/>
          <a:ea typeface="Futura Medium"/>
          <a:cs typeface="Futura Medium" panose="020B0602020204020303" pitchFamily="34" charset="-79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500" kern="1200">
          <a:solidFill>
            <a:schemeClr val="tx1"/>
          </a:solidFill>
          <a:latin typeface="Futura Medium" panose="020B0602020204020303" pitchFamily="34" charset="-79"/>
          <a:ea typeface="Futura Medium"/>
          <a:cs typeface="Futura Medium" panose="020B0602020204020303" pitchFamily="34" charset="-79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500" kern="1200">
          <a:solidFill>
            <a:schemeClr val="tx1"/>
          </a:solidFill>
          <a:latin typeface="Futura Medium" panose="020B0602020204020303" pitchFamily="34" charset="-79"/>
          <a:ea typeface="Futura Medium"/>
          <a:cs typeface="Futura Medium" panose="020B0602020204020303" pitchFamily="34" charset="-79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500" kern="1200">
          <a:solidFill>
            <a:schemeClr val="tx1"/>
          </a:solidFill>
          <a:latin typeface="Futura Medium" panose="020B0602020204020303" pitchFamily="34" charset="-79"/>
          <a:ea typeface="Futura Medium"/>
          <a:cs typeface="Futura Medium" panose="020B0602020204020303" pitchFamily="34" charset="-79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500" kern="1200">
          <a:solidFill>
            <a:schemeClr val="tx1"/>
          </a:solidFill>
          <a:latin typeface="Futura Medium" panose="020B0602020204020303" pitchFamily="34" charset="-79"/>
          <a:ea typeface="Futura Medium"/>
          <a:cs typeface="Futura Medium" panose="020B0602020204020303" pitchFamily="34" charset="-79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mailto:seprayssac2025@gmail.com" TargetMode="External"/><Relationship Id="rId2" Type="http://schemas.openxmlformats.org/officeDocument/2006/relationships/hyperlink" Target="http://lot.ffvelo.fr/semaineeuropenne2025.html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s://ffct-my.sharepoint.com/:p:/g/personal/departement46-presidence_ffvelo_fr/EZsLs0uuhPFPhDDK2bx8DMABQspvo5tRjO6GkB6QTaw6zA?e=Qj24dV&amp;nav=eyJzSWQiOjI3NSwiY0lkIjo5NjY4MjkyNDZ9" TargetMode="Externa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mail.club.ffvelo.fr/SOGo/" TargetMode="External"/><Relationship Id="rId2" Type="http://schemas.openxmlformats.org/officeDocument/2006/relationships/hyperlink" Target="mailto:&#8195;&#8195;&#8195;nomduclub@club.ffvelo.fr" TargetMode="Externa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mailto:francois.beaudouin@ffvelo.fr" TargetMode="Externa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8"/>
          <p:cNvSpPr>
            <a:spLocks noChangeArrowheads="1"/>
          </p:cNvSpPr>
          <p:nvPr/>
        </p:nvSpPr>
        <p:spPr bwMode="auto">
          <a:xfrm>
            <a:off x="237271" y="1358378"/>
            <a:ext cx="8174033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fr-FR" sz="2800" b="1" noProof="1">
                <a:latin typeface="Arial"/>
                <a:cs typeface="Arial"/>
              </a:rPr>
              <a:t>Comité Régional d’Occitanie de Cyclotourisme</a:t>
            </a:r>
          </a:p>
          <a:p>
            <a:pPr algn="ctr"/>
            <a:endParaRPr lang="fr-FR" sz="1200" b="1" noProof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2800" b="1" noProof="1">
                <a:latin typeface="Arial"/>
                <a:cs typeface="Arial"/>
              </a:rPr>
              <a:t>Assemblée Générale</a:t>
            </a:r>
            <a:r>
              <a:rPr lang="fr-FR" sz="2800" noProof="1">
                <a:latin typeface="Arial"/>
                <a:cs typeface="Arial"/>
              </a:rPr>
              <a:t> </a:t>
            </a:r>
            <a:endParaRPr lang="fr-FR" sz="2800" b="1" noProof="1">
              <a:latin typeface="Arial"/>
              <a:cs typeface="Arial"/>
            </a:endParaRPr>
          </a:p>
          <a:p>
            <a:pPr algn="ctr"/>
            <a:r>
              <a:rPr lang="fr-FR" sz="2800" b="1">
                <a:latin typeface="Arial"/>
                <a:cs typeface="Arial"/>
              </a:rPr>
              <a:t>SEBAZAC-CONCOURES le 23 novembre 2024</a:t>
            </a:r>
            <a:endParaRPr lang="fr-FR" sz="2800">
              <a:latin typeface="Arial"/>
              <a:cs typeface="Arial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EADA222-4106-1A2F-80C6-283726B6E4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6232" y="2928038"/>
            <a:ext cx="5431536" cy="33404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55833" y="0"/>
            <a:ext cx="4823307" cy="1077218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fr-FR" sz="4400" b="1">
                <a:solidFill>
                  <a:srgbClr val="ED7D31"/>
                </a:solidFill>
                <a:latin typeface="+mn-lt"/>
                <a:cs typeface="Arial"/>
              </a:rPr>
              <a:t>Rapports d'activités</a:t>
            </a:r>
          </a:p>
          <a:p>
            <a:pPr algn="ctr"/>
            <a:r>
              <a:rPr lang="fr-FR" b="1">
                <a:latin typeface="Arial"/>
                <a:cs typeface="Arial"/>
              </a:rPr>
              <a:t>Jean Jacques CASSOU 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93979A0-EE7B-29EA-958D-53F8B16E38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7487" y="1733826"/>
            <a:ext cx="5336381" cy="3633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4125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089646E5-D06D-74A2-3E82-493D131E903E}"/>
              </a:ext>
            </a:extLst>
          </p:cNvPr>
          <p:cNvSpPr txBox="1"/>
          <p:nvPr/>
        </p:nvSpPr>
        <p:spPr>
          <a:xfrm>
            <a:off x="2454053" y="1423356"/>
            <a:ext cx="5557932" cy="45243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fr-FR" sz="2400" dirty="0">
                <a:latin typeface="Arial"/>
                <a:cs typeface="Arial"/>
              </a:rPr>
              <a:t>Effectifs </a:t>
            </a:r>
            <a:r>
              <a:rPr lang="fr-FR" sz="1600" dirty="0">
                <a:latin typeface="Arial"/>
                <a:cs typeface="Arial"/>
              </a:rPr>
              <a:t>(Claude CLAMENS)</a:t>
            </a:r>
            <a:endParaRPr lang="fr-FR" sz="1600" dirty="0"/>
          </a:p>
          <a:p>
            <a:pPr marL="342900" indent="-342900">
              <a:buFont typeface="Wingdings" panose="05000000000000000000" pitchFamily="2" charset="2"/>
              <a:buChar char="v"/>
            </a:pPr>
            <a:endParaRPr lang="fr-FR" sz="240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fr-FR" sz="2400" dirty="0">
                <a:latin typeface="Arial"/>
                <a:cs typeface="Arial"/>
              </a:rPr>
              <a:t>Organisation administrative de l'AG</a:t>
            </a:r>
            <a:endParaRPr lang="fr-FR" sz="2400" dirty="0"/>
          </a:p>
          <a:p>
            <a:pPr marL="342900" indent="-342900">
              <a:buFont typeface="Wingdings" panose="05000000000000000000" pitchFamily="2" charset="2"/>
              <a:buChar char="v"/>
            </a:pPr>
            <a:endParaRPr lang="fr-FR" sz="240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fr-FR" sz="2400" dirty="0">
                <a:latin typeface="Arial"/>
                <a:cs typeface="Arial"/>
              </a:rPr>
              <a:t>Information communication</a:t>
            </a:r>
            <a:endParaRPr lang="fr-FR" sz="2400" dirty="0"/>
          </a:p>
          <a:p>
            <a:pPr marL="342900" indent="-342900">
              <a:buFont typeface="Wingdings" panose="05000000000000000000" pitchFamily="2" charset="2"/>
              <a:buChar char="v"/>
            </a:pPr>
            <a:endParaRPr lang="fr-FR" sz="240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fr-FR" sz="2400">
                <a:latin typeface="Arial"/>
                <a:cs typeface="Arial"/>
              </a:rPr>
              <a:t>Relation avec le comité directeur fédéral (JC)</a:t>
            </a:r>
            <a:endParaRPr lang="fr-FR" sz="2400"/>
          </a:p>
          <a:p>
            <a:endParaRPr lang="fr-FR" sz="240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fr-FR" sz="2400" dirty="0">
                <a:latin typeface="Arial"/>
                <a:cs typeface="Arial"/>
              </a:rPr>
              <a:t>Relation avec les </a:t>
            </a:r>
            <a:r>
              <a:rPr lang="fr-FR" sz="2400" dirty="0" err="1">
                <a:latin typeface="Arial"/>
                <a:cs typeface="Arial"/>
              </a:rPr>
              <a:t>CoDeps</a:t>
            </a:r>
            <a:r>
              <a:rPr lang="fr-FR" sz="2400" dirty="0">
                <a:latin typeface="Arial"/>
                <a:cs typeface="Arial"/>
              </a:rPr>
              <a:t> (JC)</a:t>
            </a:r>
            <a:endParaRPr lang="fr-FR" sz="2400" dirty="0"/>
          </a:p>
          <a:p>
            <a:pPr marL="342900" indent="-342900">
              <a:buFont typeface="Wingdings" panose="05000000000000000000" pitchFamily="2" charset="2"/>
              <a:buChar char="v"/>
            </a:pPr>
            <a:endParaRPr lang="fr-FR" sz="240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fr-FR" sz="2400" dirty="0">
                <a:latin typeface="Arial"/>
                <a:cs typeface="Arial"/>
              </a:rPr>
              <a:t>Relations extérieures (JC)</a:t>
            </a:r>
            <a:endParaRPr lang="fr-FR" sz="2400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7ECBA19-048C-B160-B90E-3C85CC3A2CF1}"/>
              </a:ext>
            </a:extLst>
          </p:cNvPr>
          <p:cNvSpPr txBox="1"/>
          <p:nvPr/>
        </p:nvSpPr>
        <p:spPr>
          <a:xfrm>
            <a:off x="455833" y="0"/>
            <a:ext cx="4823307" cy="1077218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fr-FR" sz="4400" b="1">
                <a:solidFill>
                  <a:srgbClr val="ED7D31"/>
                </a:solidFill>
                <a:latin typeface="+mn-lt"/>
                <a:cs typeface="Arial"/>
              </a:rPr>
              <a:t>Rapports d'activités</a:t>
            </a:r>
          </a:p>
          <a:p>
            <a:pPr algn="ctr"/>
            <a:r>
              <a:rPr lang="fr-FR" b="1">
                <a:latin typeface="Arial"/>
                <a:cs typeface="Arial"/>
              </a:rPr>
              <a:t>Jean Jacques CASSOU </a:t>
            </a:r>
          </a:p>
        </p:txBody>
      </p:sp>
    </p:spTree>
    <p:extLst>
      <p:ext uri="{BB962C8B-B14F-4D97-AF65-F5344CB8AC3E}">
        <p14:creationId xmlns:p14="http://schemas.microsoft.com/office/powerpoint/2010/main" val="3844195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D4D94E8A-8641-06A5-BB8B-89B10F819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216" y="379469"/>
            <a:ext cx="5505450" cy="681477"/>
          </a:xfrm>
        </p:spPr>
        <p:txBody>
          <a:bodyPr>
            <a:normAutofit/>
          </a:bodyPr>
          <a:lstStyle/>
          <a:p>
            <a:r>
              <a:rPr lang="fr-FR" b="1">
                <a:solidFill>
                  <a:srgbClr val="ED7D31"/>
                </a:solidFill>
                <a:latin typeface="Calibri"/>
                <a:cs typeface="Futura Medium"/>
              </a:rPr>
              <a:t>Évolution Fédérale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0FD8B88-695D-8D02-916C-C9F224B971A4}"/>
              </a:ext>
            </a:extLst>
          </p:cNvPr>
          <p:cNvSpPr txBox="1"/>
          <p:nvPr/>
        </p:nvSpPr>
        <p:spPr>
          <a:xfrm>
            <a:off x="379808" y="1074692"/>
            <a:ext cx="209309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Arial"/>
                <a:cs typeface="Arial"/>
              </a:rPr>
              <a:t>Situation au 15/10</a:t>
            </a:r>
          </a:p>
        </p:txBody>
      </p:sp>
      <p:pic>
        <p:nvPicPr>
          <p:cNvPr id="6" name="Image 5" descr="Une image contenant texte, capture d’écran, nombre, Police&#10;&#10;Description générée automatiquement">
            <a:extLst>
              <a:ext uri="{FF2B5EF4-FFF2-40B4-BE49-F238E27FC236}">
                <a16:creationId xmlns:a16="http://schemas.microsoft.com/office/drawing/2014/main" id="{F77FB2BF-51B3-F221-8982-F0AFAE8C3F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50" y="1514771"/>
            <a:ext cx="8775699" cy="4447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7855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D4D94E8A-8641-06A5-BB8B-89B10F819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216" y="379469"/>
            <a:ext cx="5505450" cy="681477"/>
          </a:xfrm>
        </p:spPr>
        <p:txBody>
          <a:bodyPr>
            <a:normAutofit/>
          </a:bodyPr>
          <a:lstStyle/>
          <a:p>
            <a:r>
              <a:rPr lang="fr-FR" b="1">
                <a:solidFill>
                  <a:srgbClr val="ED7D31"/>
                </a:solidFill>
                <a:latin typeface="Calibri"/>
                <a:cs typeface="Futura Medium"/>
              </a:rPr>
              <a:t>Évolution </a:t>
            </a:r>
            <a:r>
              <a:rPr lang="fr-FR" b="1" err="1">
                <a:solidFill>
                  <a:srgbClr val="ED7D31"/>
                </a:solidFill>
                <a:latin typeface="Calibri"/>
                <a:cs typeface="Futura Medium"/>
              </a:rPr>
              <a:t>CoReg</a:t>
            </a:r>
            <a:endParaRPr lang="fr-FR" b="1">
              <a:solidFill>
                <a:srgbClr val="ED7D31"/>
              </a:solidFill>
              <a:latin typeface="Calibri"/>
              <a:cs typeface="Futura Medium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C4A509F-1831-6D6F-57C1-ACAE0120D096}"/>
              </a:ext>
            </a:extLst>
          </p:cNvPr>
          <p:cNvSpPr txBox="1"/>
          <p:nvPr/>
        </p:nvSpPr>
        <p:spPr>
          <a:xfrm>
            <a:off x="408562" y="1060315"/>
            <a:ext cx="1877439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Arial"/>
                <a:cs typeface="Arial"/>
              </a:rPr>
              <a:t>Situation au 15/10</a:t>
            </a:r>
          </a:p>
        </p:txBody>
      </p:sp>
      <p:pic>
        <p:nvPicPr>
          <p:cNvPr id="2" name="Image 1" descr="Une image contenant texte, capture d’écran, nombre, Police&#10;&#10;Description générée automatiquement">
            <a:extLst>
              <a:ext uri="{FF2B5EF4-FFF2-40B4-BE49-F238E27FC236}">
                <a16:creationId xmlns:a16="http://schemas.microsoft.com/office/drawing/2014/main" id="{3FAD7106-F954-077A-25CE-7257D39D6A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49" y="1495324"/>
            <a:ext cx="8776375" cy="441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8755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D4D94E8A-8641-06A5-BB8B-89B10F819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291" y="310637"/>
            <a:ext cx="5043757" cy="825250"/>
          </a:xfrm>
        </p:spPr>
        <p:txBody>
          <a:bodyPr>
            <a:normAutofit fontScale="90000"/>
          </a:bodyPr>
          <a:lstStyle/>
          <a:p>
            <a:r>
              <a:rPr lang="fr-FR" b="1">
                <a:solidFill>
                  <a:srgbClr val="ED7D31"/>
                </a:solidFill>
                <a:latin typeface="Calibri"/>
                <a:cs typeface="Futura Medium"/>
              </a:rPr>
              <a:t>Pyramide des âges </a:t>
            </a:r>
            <a:r>
              <a:rPr lang="fr-FR" b="1" err="1">
                <a:solidFill>
                  <a:srgbClr val="ED7D31"/>
                </a:solidFill>
                <a:latin typeface="Calibri"/>
                <a:cs typeface="Futura Medium"/>
              </a:rPr>
              <a:t>CoReg</a:t>
            </a:r>
            <a:r>
              <a:rPr lang="fr-FR" b="1">
                <a:solidFill>
                  <a:srgbClr val="ED7D31"/>
                </a:solidFill>
                <a:latin typeface="Calibri"/>
                <a:cs typeface="Futura Medium"/>
              </a:rPr>
              <a:t> </a:t>
            </a:r>
            <a:br>
              <a:rPr lang="fr-FR" b="1">
                <a:solidFill>
                  <a:srgbClr val="ED7D31"/>
                </a:solidFill>
                <a:latin typeface="Calibri"/>
                <a:cs typeface="Futura Medium"/>
              </a:rPr>
            </a:br>
            <a:r>
              <a:rPr lang="fr-FR" b="1">
                <a:solidFill>
                  <a:srgbClr val="ED7D31"/>
                </a:solidFill>
                <a:latin typeface="Calibri"/>
                <a:cs typeface="Futura Medium"/>
              </a:rPr>
              <a:t>2020 - 2024 au 15/10</a:t>
            </a:r>
            <a:endParaRPr lang="fr-FR" b="1">
              <a:solidFill>
                <a:srgbClr val="ED7D31"/>
              </a:solidFill>
              <a:latin typeface="Calibri"/>
            </a:endParaRPr>
          </a:p>
        </p:txBody>
      </p:sp>
      <p:pic>
        <p:nvPicPr>
          <p:cNvPr id="4" name="Image 3" descr="Une image contenant texte, capture d’écran, nombre, Parallèle&#10;&#10;Description générée automatiquement">
            <a:extLst>
              <a:ext uri="{FF2B5EF4-FFF2-40B4-BE49-F238E27FC236}">
                <a16:creationId xmlns:a16="http://schemas.microsoft.com/office/drawing/2014/main" id="{90B97E1C-AE50-A70B-2EEA-57D8D99F22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566" y="1463526"/>
            <a:ext cx="8666491" cy="473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6630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2">
            <a:extLst>
              <a:ext uri="{FF2B5EF4-FFF2-40B4-BE49-F238E27FC236}">
                <a16:creationId xmlns:a16="http://schemas.microsoft.com/office/drawing/2014/main" id="{EF01B125-42FB-81FD-4EAB-58B62E706BCA}"/>
              </a:ext>
            </a:extLst>
          </p:cNvPr>
          <p:cNvSpPr txBox="1">
            <a:spLocks/>
          </p:cNvSpPr>
          <p:nvPr/>
        </p:nvSpPr>
        <p:spPr bwMode="auto">
          <a:xfrm>
            <a:off x="600291" y="310637"/>
            <a:ext cx="5043757" cy="82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595959"/>
                </a:solidFill>
                <a:latin typeface="Futura Medium" panose="020B0602020204020303" pitchFamily="34" charset="-79"/>
                <a:ea typeface="Futura Medium"/>
                <a:cs typeface="Futura Medium" panose="020B0602020204020303" pitchFamily="34" charset="-79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595959"/>
                </a:solidFill>
                <a:latin typeface="Futura Medium"/>
                <a:ea typeface="Futura Medium"/>
                <a:cs typeface="Futura Medium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595959"/>
                </a:solidFill>
                <a:latin typeface="Futura Medium"/>
                <a:ea typeface="Futura Medium"/>
                <a:cs typeface="Futura Medium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595959"/>
                </a:solidFill>
                <a:latin typeface="Futura Medium"/>
                <a:ea typeface="Futura Medium"/>
                <a:cs typeface="Futura Medium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595959"/>
                </a:solidFill>
                <a:latin typeface="Futura Medium"/>
                <a:ea typeface="Futura Medium"/>
                <a:cs typeface="Futura Medium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595959"/>
                </a:solidFill>
                <a:latin typeface="Futura Medium"/>
                <a:ea typeface="Futura Medium"/>
                <a:cs typeface="Futura Medium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595959"/>
                </a:solidFill>
                <a:latin typeface="Futura Medium"/>
                <a:ea typeface="Futura Medium"/>
                <a:cs typeface="Futura Medium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595959"/>
                </a:solidFill>
                <a:latin typeface="Futura Medium"/>
                <a:ea typeface="Futura Medium"/>
                <a:cs typeface="Futura Medium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595959"/>
                </a:solidFill>
                <a:latin typeface="Futura Medium"/>
                <a:ea typeface="Futura Medium"/>
                <a:cs typeface="Futura Medium"/>
              </a:defRPr>
            </a:lvl9pPr>
          </a:lstStyle>
          <a:p>
            <a:r>
              <a:rPr lang="fr-FR" b="1">
                <a:solidFill>
                  <a:srgbClr val="ED7D31"/>
                </a:solidFill>
                <a:latin typeface="Calibri"/>
                <a:cs typeface="Futura Medium"/>
              </a:rPr>
              <a:t>Pyramide des âges </a:t>
            </a:r>
            <a:r>
              <a:rPr lang="fr-FR" b="1" err="1">
                <a:solidFill>
                  <a:srgbClr val="ED7D31"/>
                </a:solidFill>
                <a:latin typeface="Calibri"/>
                <a:cs typeface="Futura Medium"/>
              </a:rPr>
              <a:t>CoReg</a:t>
            </a:r>
            <a:r>
              <a:rPr lang="fr-FR" b="1">
                <a:solidFill>
                  <a:srgbClr val="ED7D31"/>
                </a:solidFill>
                <a:latin typeface="Calibri"/>
                <a:cs typeface="Futura Medium"/>
              </a:rPr>
              <a:t> </a:t>
            </a:r>
            <a:br>
              <a:rPr lang="fr-FR" b="1">
                <a:solidFill>
                  <a:srgbClr val="ED7D31"/>
                </a:solidFill>
                <a:latin typeface="Calibri"/>
                <a:cs typeface="Futura Medium"/>
              </a:rPr>
            </a:br>
            <a:r>
              <a:rPr lang="fr-FR" b="1">
                <a:solidFill>
                  <a:srgbClr val="ED7D31"/>
                </a:solidFill>
                <a:latin typeface="Calibri"/>
                <a:cs typeface="Futura Medium"/>
              </a:rPr>
              <a:t>graphique 2020 - 2024</a:t>
            </a:r>
            <a:endParaRPr lang="fr-FR" b="1">
              <a:solidFill>
                <a:srgbClr val="ED7D31"/>
              </a:solidFill>
              <a:latin typeface="Calibri"/>
            </a:endParaRPr>
          </a:p>
        </p:txBody>
      </p:sp>
      <p:pic>
        <p:nvPicPr>
          <p:cNvPr id="3" name="Image 2" descr="Une image contenant texte, ligne, diagramme, Tracé&#10;&#10;Description générée automatiquement">
            <a:extLst>
              <a:ext uri="{FF2B5EF4-FFF2-40B4-BE49-F238E27FC236}">
                <a16:creationId xmlns:a16="http://schemas.microsoft.com/office/drawing/2014/main" id="{26B9F3D4-3D94-CA50-51BE-BDE4DE1FFC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283" y="1546830"/>
            <a:ext cx="6973019" cy="4609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4511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75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2">
            <a:extLst>
              <a:ext uri="{FF2B5EF4-FFF2-40B4-BE49-F238E27FC236}">
                <a16:creationId xmlns:a16="http://schemas.microsoft.com/office/drawing/2014/main" id="{EF01B125-42FB-81FD-4EAB-58B62E706BCA}"/>
              </a:ext>
            </a:extLst>
          </p:cNvPr>
          <p:cNvSpPr txBox="1">
            <a:spLocks/>
          </p:cNvSpPr>
          <p:nvPr/>
        </p:nvSpPr>
        <p:spPr bwMode="auto">
          <a:xfrm>
            <a:off x="399208" y="310637"/>
            <a:ext cx="5615256" cy="82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7500"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595959"/>
                </a:solidFill>
                <a:latin typeface="Futura Medium" panose="020B0602020204020303" pitchFamily="34" charset="-79"/>
                <a:ea typeface="Futura Medium"/>
                <a:cs typeface="Futura Medium" panose="020B0602020204020303" pitchFamily="34" charset="-79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595959"/>
                </a:solidFill>
                <a:latin typeface="Futura Medium"/>
                <a:ea typeface="Futura Medium"/>
                <a:cs typeface="Futura Medium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595959"/>
                </a:solidFill>
                <a:latin typeface="Futura Medium"/>
                <a:ea typeface="Futura Medium"/>
                <a:cs typeface="Futura Medium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595959"/>
                </a:solidFill>
                <a:latin typeface="Futura Medium"/>
                <a:ea typeface="Futura Medium"/>
                <a:cs typeface="Futura Medium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595959"/>
                </a:solidFill>
                <a:latin typeface="Futura Medium"/>
                <a:ea typeface="Futura Medium"/>
                <a:cs typeface="Futura Medium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595959"/>
                </a:solidFill>
                <a:latin typeface="Futura Medium"/>
                <a:ea typeface="Futura Medium"/>
                <a:cs typeface="Futura Medium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595959"/>
                </a:solidFill>
                <a:latin typeface="Futura Medium"/>
                <a:ea typeface="Futura Medium"/>
                <a:cs typeface="Futura Medium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595959"/>
                </a:solidFill>
                <a:latin typeface="Futura Medium"/>
                <a:ea typeface="Futura Medium"/>
                <a:cs typeface="Futura Medium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595959"/>
                </a:solidFill>
                <a:latin typeface="Futura Medium"/>
                <a:ea typeface="Futura Medium"/>
                <a:cs typeface="Futura Medium"/>
              </a:defRPr>
            </a:lvl9pPr>
          </a:lstStyle>
          <a:p>
            <a:r>
              <a:rPr lang="fr-FR" b="1" dirty="0">
                <a:solidFill>
                  <a:srgbClr val="ED7D31"/>
                </a:solidFill>
                <a:latin typeface="Calibri"/>
                <a:cs typeface="Futura Medium"/>
              </a:rPr>
              <a:t>Ages moyen par </a:t>
            </a:r>
            <a:r>
              <a:rPr lang="fr-FR" b="1" dirty="0" err="1">
                <a:solidFill>
                  <a:srgbClr val="ED7D31"/>
                </a:solidFill>
                <a:latin typeface="Calibri"/>
                <a:cs typeface="Futura Medium"/>
              </a:rPr>
              <a:t>CoDep</a:t>
            </a:r>
            <a:r>
              <a:rPr lang="fr-FR" b="1" dirty="0">
                <a:solidFill>
                  <a:srgbClr val="ED7D31"/>
                </a:solidFill>
                <a:latin typeface="Calibri"/>
                <a:cs typeface="Futura Medium"/>
              </a:rPr>
              <a:t> : 61,8 ans</a:t>
            </a:r>
            <a:endParaRPr lang="fr-FR" b="1" dirty="0" err="1">
              <a:solidFill>
                <a:srgbClr val="ED7D31"/>
              </a:solidFill>
              <a:latin typeface="Calibri"/>
            </a:endParaRPr>
          </a:p>
        </p:txBody>
      </p:sp>
      <p:pic>
        <p:nvPicPr>
          <p:cNvPr id="2" name="Image 1" descr="Une image contenant texte, capture d’écran, Parallèle, ligne&#10;&#10;Description générée automatiquement">
            <a:extLst>
              <a:ext uri="{FF2B5EF4-FFF2-40B4-BE49-F238E27FC236}">
                <a16:creationId xmlns:a16="http://schemas.microsoft.com/office/drawing/2014/main" id="{445E47FF-F31B-2838-AF10-E7CE0D8031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293" y="1591182"/>
            <a:ext cx="6813414" cy="4200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1133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D4D94E8A-8641-06A5-BB8B-89B10F819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216" y="221318"/>
            <a:ext cx="5505450" cy="1199061"/>
          </a:xfrm>
        </p:spPr>
        <p:txBody>
          <a:bodyPr>
            <a:normAutofit/>
          </a:bodyPr>
          <a:lstStyle/>
          <a:p>
            <a:r>
              <a:rPr lang="fr-FR" b="1">
                <a:solidFill>
                  <a:srgbClr val="ED7D31"/>
                </a:solidFill>
                <a:latin typeface="Calibri"/>
                <a:cs typeface="Futura Medium"/>
              </a:rPr>
              <a:t>Évolution </a:t>
            </a:r>
            <a:r>
              <a:rPr lang="fr-FR" b="1">
                <a:solidFill>
                  <a:srgbClr val="ED7D31"/>
                </a:solidFill>
                <a:latin typeface="Calibri"/>
                <a:ea typeface="Calibri"/>
                <a:cs typeface="Calibri"/>
              </a:rPr>
              <a:t>par </a:t>
            </a:r>
            <a:r>
              <a:rPr lang="fr-FR" b="1" err="1">
                <a:solidFill>
                  <a:srgbClr val="ED7D31"/>
                </a:solidFill>
                <a:latin typeface="Calibri"/>
                <a:ea typeface="Calibri"/>
                <a:cs typeface="Calibri"/>
              </a:rPr>
              <a:t>CoDep</a:t>
            </a:r>
            <a:endParaRPr lang="fr-FR" b="1">
              <a:solidFill>
                <a:srgbClr val="ED7D31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2" name="Image 1" descr="Une image contenant texte, capture d’écran, nombre, Parallèle&#10;&#10;Description générée automatiquement">
            <a:extLst>
              <a:ext uri="{FF2B5EF4-FFF2-40B4-BE49-F238E27FC236}">
                <a16:creationId xmlns:a16="http://schemas.microsoft.com/office/drawing/2014/main" id="{CB4378F7-40C2-7119-5A9C-A5D78F3624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4796" y="1159226"/>
            <a:ext cx="5256584" cy="4757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5237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D4D94E8A-8641-06A5-BB8B-89B10F819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216" y="221318"/>
            <a:ext cx="5505450" cy="1199061"/>
          </a:xfrm>
        </p:spPr>
        <p:txBody>
          <a:bodyPr>
            <a:normAutofit/>
          </a:bodyPr>
          <a:lstStyle/>
          <a:p>
            <a:r>
              <a:rPr lang="fr-FR" b="1">
                <a:solidFill>
                  <a:srgbClr val="ED7D31"/>
                </a:solidFill>
                <a:latin typeface="Calibri"/>
                <a:cs typeface="Futura Medium"/>
              </a:rPr>
              <a:t>Évolution Jeunes &amp; Femmes</a:t>
            </a:r>
            <a:br>
              <a:rPr lang="fr-FR" b="1">
                <a:solidFill>
                  <a:srgbClr val="ED7D31"/>
                </a:solidFill>
                <a:latin typeface="Calibri"/>
                <a:cs typeface="Futura Medium"/>
              </a:rPr>
            </a:br>
            <a:r>
              <a:rPr lang="fr-FR" b="1">
                <a:solidFill>
                  <a:srgbClr val="ED7D31"/>
                </a:solidFill>
                <a:latin typeface="Calibri"/>
                <a:ea typeface="Calibri"/>
                <a:cs typeface="Calibri"/>
              </a:rPr>
              <a:t>par </a:t>
            </a:r>
            <a:r>
              <a:rPr lang="fr-FR" b="1" err="1">
                <a:solidFill>
                  <a:srgbClr val="ED7D31"/>
                </a:solidFill>
                <a:latin typeface="Calibri"/>
                <a:ea typeface="Calibri"/>
                <a:cs typeface="Calibri"/>
              </a:rPr>
              <a:t>CoDep</a:t>
            </a:r>
            <a:endParaRPr lang="fr-FR" b="1">
              <a:solidFill>
                <a:srgbClr val="ED7D31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4" name="Image 3" descr="Une image contenant texte, capture d’écran, Caractère coloré, carré&#10;&#10;Description générée automatiquement">
            <a:extLst>
              <a:ext uri="{FF2B5EF4-FFF2-40B4-BE49-F238E27FC236}">
                <a16:creationId xmlns:a16="http://schemas.microsoft.com/office/drawing/2014/main" id="{8F1259AC-9F1B-1C5D-E43F-4DDBA4CF69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48" y="1536940"/>
            <a:ext cx="8925103" cy="4086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1277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sz="quarter" idx="12"/>
          </p:nvPr>
        </p:nvSpPr>
        <p:spPr>
          <a:xfrm>
            <a:off x="1903831" y="4416312"/>
            <a:ext cx="4385362" cy="1424418"/>
          </a:xfrm>
        </p:spPr>
        <p:txBody>
          <a:bodyPr lIns="91440" tIns="45720" rIns="91440" bIns="45720" anchor="t"/>
          <a:lstStyle/>
          <a:p>
            <a:r>
              <a:rPr lang="fr-FR"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Maurice BATUT</a:t>
            </a:r>
          </a:p>
          <a:p>
            <a:r>
              <a:rPr lang="fr-FR"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Michel FONTAYNE</a:t>
            </a:r>
          </a:p>
          <a:p>
            <a:r>
              <a:rPr lang="fr-FR"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Raymond SERRES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8B8AB4D-FF24-C0A4-DC83-F68E3D4F4FFC}"/>
              </a:ext>
            </a:extLst>
          </p:cNvPr>
          <p:cNvSpPr txBox="1">
            <a:spLocks/>
          </p:cNvSpPr>
          <p:nvPr/>
        </p:nvSpPr>
        <p:spPr>
          <a:xfrm>
            <a:off x="416013" y="200189"/>
            <a:ext cx="5052523" cy="496127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>
                    <a:lumMod val="50000"/>
                    <a:lumOff val="50000"/>
                  </a:schemeClr>
                </a:solidFill>
                <a:latin typeface="Futura Medium" panose="020B0602020204020303" pitchFamily="34" charset="-79"/>
                <a:ea typeface="+mj-ea"/>
                <a:cs typeface="Futura Medium" panose="020B0602020204020303" pitchFamily="34" charset="-79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fr-FR" sz="3600" b="1">
                <a:solidFill>
                  <a:schemeClr val="accent2"/>
                </a:solidFill>
                <a:latin typeface="+mn-lt"/>
                <a:cs typeface="Futura Medium"/>
              </a:rPr>
              <a:t>COMMI</a:t>
            </a:r>
            <a:r>
              <a:rPr lang="fr-FR" sz="3600" b="1">
                <a:solidFill>
                  <a:srgbClr val="ED7D31"/>
                </a:solidFill>
                <a:latin typeface="+mn-lt"/>
                <a:cs typeface="Futura Medium"/>
              </a:rPr>
              <a:t>SS</a:t>
            </a:r>
            <a:r>
              <a:rPr lang="fr-FR" sz="3600" b="1">
                <a:solidFill>
                  <a:schemeClr val="accent2"/>
                </a:solidFill>
                <a:latin typeface="+mn-lt"/>
                <a:cs typeface="Futura Medium"/>
              </a:rPr>
              <a:t>ION TOURISME</a:t>
            </a:r>
            <a:endParaRPr lang="fr-FR" sz="3600" b="1">
              <a:solidFill>
                <a:schemeClr val="accent2"/>
              </a:solidFill>
              <a:latin typeface="+mn-lt"/>
            </a:endParaRPr>
          </a:p>
        </p:txBody>
      </p:sp>
      <p:pic>
        <p:nvPicPr>
          <p:cNvPr id="4" name="Image 3" descr="Une image contenant plein air, arbre, ciel, nuage&#10;&#10;Description générée automatiquement">
            <a:extLst>
              <a:ext uri="{FF2B5EF4-FFF2-40B4-BE49-F238E27FC236}">
                <a16:creationId xmlns:a16="http://schemas.microsoft.com/office/drawing/2014/main" id="{79404F5F-A523-B1E0-DFC7-F8EE189A1B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2184" y="798576"/>
            <a:ext cx="5248656" cy="348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9031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Espace réservé du texte 4"/>
          <p:cNvSpPr txBox="1"/>
          <p:nvPr/>
        </p:nvSpPr>
        <p:spPr bwMode="auto">
          <a:xfrm>
            <a:off x="1790663" y="894676"/>
            <a:ext cx="7356558" cy="4817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 anchor="t"/>
          <a:lstStyle/>
          <a:p>
            <a:pPr marL="228600" indent="-228600">
              <a:lnSpc>
                <a:spcPct val="70000"/>
              </a:lnSpc>
              <a:spcBef>
                <a:spcPts val="1000"/>
              </a:spcBef>
              <a:buFont typeface="Arial" charset="0"/>
              <a:buChar char="•"/>
            </a:pPr>
            <a:r>
              <a:rPr lang="fr-FR" sz="2100" b="1">
                <a:latin typeface="Arial"/>
                <a:ea typeface="Futura Medium"/>
                <a:cs typeface="Arial"/>
              </a:rPr>
              <a:t>1 - Propos introductifs. </a:t>
            </a:r>
            <a:endParaRPr lang="fr-FR">
              <a:latin typeface="Arial"/>
              <a:cs typeface="Arial"/>
            </a:endParaRPr>
          </a:p>
          <a:p>
            <a:pPr>
              <a:buFont typeface="Arial" charset="0"/>
              <a:buChar char="•"/>
            </a:pPr>
            <a:r>
              <a:rPr lang="fr-FR" sz="2100" b="1">
                <a:latin typeface="Arial"/>
                <a:ea typeface="Futura Medium"/>
                <a:cs typeface="Arial"/>
              </a:rPr>
              <a:t>  2 - Rapport moral.</a:t>
            </a:r>
          </a:p>
          <a:p>
            <a:pPr marL="228600" indent="-228600">
              <a:lnSpc>
                <a:spcPct val="70000"/>
              </a:lnSpc>
              <a:spcBef>
                <a:spcPts val="1000"/>
              </a:spcBef>
              <a:buFont typeface="Arial,Sans-Serif" charset="0"/>
              <a:buChar char="•"/>
            </a:pPr>
            <a:r>
              <a:rPr lang="fr-FR" sz="2100" b="1">
                <a:latin typeface="Arial"/>
                <a:cs typeface="Arial"/>
              </a:rPr>
              <a:t>3 - Préparation de l'avenir.</a:t>
            </a:r>
            <a:endParaRPr lang="en-US" sz="2100">
              <a:latin typeface="Arial"/>
              <a:cs typeface="Arial"/>
            </a:endParaRPr>
          </a:p>
          <a:p>
            <a:pPr marL="228600" indent="-228600">
              <a:lnSpc>
                <a:spcPct val="70000"/>
              </a:lnSpc>
              <a:spcBef>
                <a:spcPts val="1000"/>
              </a:spcBef>
              <a:buFont typeface="Arial,Sans-Serif" charset="0"/>
              <a:buChar char="•"/>
            </a:pPr>
            <a:r>
              <a:rPr lang="fr-FR" sz="2100" b="1">
                <a:latin typeface="Arial"/>
                <a:cs typeface="Arial"/>
              </a:rPr>
              <a:t>4 - Echange avec la salle.</a:t>
            </a:r>
            <a:endParaRPr lang="fr-FR"/>
          </a:p>
          <a:p>
            <a:pPr marL="228600" indent="-228600">
              <a:lnSpc>
                <a:spcPct val="70000"/>
              </a:lnSpc>
              <a:spcBef>
                <a:spcPts val="1000"/>
              </a:spcBef>
              <a:buFont typeface="Arial" charset="0"/>
              <a:buChar char="•"/>
            </a:pPr>
            <a:r>
              <a:rPr lang="fr-FR" sz="2100" b="1">
                <a:latin typeface="Arial"/>
                <a:ea typeface="Futura Medium"/>
                <a:cs typeface="Arial"/>
              </a:rPr>
              <a:t>5 - Rapport d'activités.</a:t>
            </a:r>
          </a:p>
          <a:p>
            <a:pPr marL="228600" indent="-228600">
              <a:lnSpc>
                <a:spcPct val="70000"/>
              </a:lnSpc>
              <a:spcBef>
                <a:spcPts val="1000"/>
              </a:spcBef>
              <a:buFont typeface="Arial" charset="0"/>
              <a:buChar char="•"/>
            </a:pPr>
            <a:r>
              <a:rPr lang="fr-FR" sz="2100" b="1">
                <a:latin typeface="Arial"/>
                <a:ea typeface="Futura Medium"/>
                <a:cs typeface="Arial"/>
              </a:rPr>
              <a:t>6 - Rapport financier.</a:t>
            </a:r>
          </a:p>
          <a:p>
            <a:pPr marL="228600" indent="-228600">
              <a:lnSpc>
                <a:spcPct val="70000"/>
              </a:lnSpc>
              <a:spcBef>
                <a:spcPts val="1000"/>
              </a:spcBef>
              <a:buFont typeface="Arial" charset="0"/>
              <a:buChar char="•"/>
            </a:pPr>
            <a:r>
              <a:rPr lang="fr-FR" sz="2100" b="1">
                <a:latin typeface="Arial"/>
                <a:ea typeface="Futura Medium"/>
                <a:cs typeface="Arial"/>
              </a:rPr>
              <a:t>7 - Rapport des vérificateurs aux comptes.</a:t>
            </a:r>
          </a:p>
          <a:p>
            <a:pPr marL="228600" indent="-228600">
              <a:lnSpc>
                <a:spcPct val="70000"/>
              </a:lnSpc>
              <a:spcBef>
                <a:spcPts val="1000"/>
              </a:spcBef>
              <a:buFont typeface="Arial" charset="0"/>
              <a:buChar char="•"/>
            </a:pPr>
            <a:r>
              <a:rPr lang="fr-FR" sz="2100" b="1">
                <a:latin typeface="Arial"/>
                <a:ea typeface="Futura Medium"/>
                <a:cs typeface="Arial"/>
              </a:rPr>
              <a:t>8</a:t>
            </a:r>
            <a:r>
              <a:rPr lang="fr-FR" sz="2400" b="1">
                <a:latin typeface="Arial"/>
                <a:ea typeface="Futura Medium"/>
                <a:cs typeface="Arial"/>
              </a:rPr>
              <a:t> </a:t>
            </a:r>
            <a:r>
              <a:rPr lang="fr-FR" sz="2100" b="1">
                <a:latin typeface="Arial"/>
                <a:ea typeface="Futura Medium"/>
                <a:cs typeface="Arial"/>
              </a:rPr>
              <a:t>-</a:t>
            </a:r>
            <a:r>
              <a:rPr lang="fr-FR" sz="2400" b="1">
                <a:latin typeface="Arial"/>
                <a:ea typeface="Futura Medium"/>
                <a:cs typeface="Arial"/>
              </a:rPr>
              <a:t> </a:t>
            </a:r>
            <a:r>
              <a:rPr lang="fr-FR" sz="2100" b="1">
                <a:latin typeface="Arial"/>
                <a:ea typeface="Futura Medium"/>
                <a:cs typeface="Arial"/>
              </a:rPr>
              <a:t>Votes</a:t>
            </a:r>
          </a:p>
          <a:p>
            <a:pPr marL="228600" indent="-228600">
              <a:lnSpc>
                <a:spcPct val="70000"/>
              </a:lnSpc>
              <a:spcBef>
                <a:spcPts val="1000"/>
              </a:spcBef>
              <a:buFont typeface="Arial" charset="0"/>
              <a:buChar char="•"/>
            </a:pPr>
            <a:r>
              <a:rPr lang="fr-FR" sz="2100" b="1">
                <a:latin typeface="Arial"/>
                <a:ea typeface="Futura Medium"/>
                <a:cs typeface="Arial"/>
              </a:rPr>
              <a:t>9 - Présentation du calendrier 2025.</a:t>
            </a:r>
          </a:p>
          <a:p>
            <a:pPr marL="228600" indent="-228600">
              <a:lnSpc>
                <a:spcPct val="70000"/>
              </a:lnSpc>
              <a:spcBef>
                <a:spcPts val="1000"/>
              </a:spcBef>
              <a:buFont typeface="Arial" charset="0"/>
              <a:buChar char="•"/>
            </a:pPr>
            <a:r>
              <a:rPr lang="fr-FR" sz="2100" b="1">
                <a:latin typeface="Arial"/>
                <a:ea typeface="Futura Medium"/>
                <a:cs typeface="Arial"/>
              </a:rPr>
              <a:t>10 - Remise des récompenses.</a:t>
            </a:r>
          </a:p>
          <a:p>
            <a:pPr marL="228600" indent="-228600">
              <a:lnSpc>
                <a:spcPct val="70000"/>
              </a:lnSpc>
              <a:spcBef>
                <a:spcPts val="1000"/>
              </a:spcBef>
              <a:buFont typeface="Arial" charset="0"/>
              <a:buChar char="•"/>
            </a:pPr>
            <a:r>
              <a:rPr lang="fr-FR" sz="2100" b="1">
                <a:latin typeface="Arial"/>
                <a:cs typeface="Arial"/>
              </a:rPr>
              <a:t>11 - Allocution de Clôture.</a:t>
            </a:r>
          </a:p>
          <a:p>
            <a:pPr marL="228600" indent="-228600">
              <a:lnSpc>
                <a:spcPct val="70000"/>
              </a:lnSpc>
              <a:spcBef>
                <a:spcPts val="1000"/>
              </a:spcBef>
              <a:buFont typeface="Arial" charset="0"/>
              <a:buChar char="•"/>
            </a:pPr>
            <a:r>
              <a:rPr lang="fr-FR" sz="2100" b="1">
                <a:latin typeface="Arial"/>
                <a:ea typeface="Futura Medium"/>
                <a:cs typeface="Arial"/>
              </a:rPr>
              <a:t>12 - Apéritif et repas.</a:t>
            </a:r>
          </a:p>
          <a:p>
            <a:pPr marL="228600" indent="-228600">
              <a:lnSpc>
                <a:spcPct val="70000"/>
              </a:lnSpc>
              <a:spcBef>
                <a:spcPts val="1000"/>
              </a:spcBef>
              <a:buFont typeface="Arial" charset="0"/>
              <a:buChar char="•"/>
            </a:pPr>
            <a:r>
              <a:rPr lang="fr-FR" sz="2100" b="1">
                <a:latin typeface="Arial"/>
                <a:ea typeface="Futura Medium"/>
                <a:cs typeface="Arial"/>
              </a:rPr>
              <a:t>13 - Discussion libre.</a:t>
            </a:r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368490" y="253448"/>
            <a:ext cx="284434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fr-FR" sz="3600" b="1" noProof="1">
                <a:solidFill>
                  <a:schemeClr val="accent2"/>
                </a:solidFill>
                <a:latin typeface="Calibri"/>
                <a:cs typeface="Arial"/>
              </a:rPr>
              <a:t>Ordre du Jour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B8AB4D-FF24-C0A4-DC83-F68E3D4F4FFC}"/>
              </a:ext>
            </a:extLst>
          </p:cNvPr>
          <p:cNvSpPr txBox="1">
            <a:spLocks/>
          </p:cNvSpPr>
          <p:nvPr/>
        </p:nvSpPr>
        <p:spPr>
          <a:xfrm>
            <a:off x="416013" y="200189"/>
            <a:ext cx="5052523" cy="496127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>
                    <a:lumMod val="50000"/>
                    <a:lumOff val="50000"/>
                  </a:schemeClr>
                </a:solidFill>
                <a:latin typeface="Futura Medium" panose="020B0602020204020303" pitchFamily="34" charset="-79"/>
                <a:ea typeface="+mj-ea"/>
                <a:cs typeface="Futura Medium" panose="020B0602020204020303" pitchFamily="34" charset="-79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fr-FR" sz="3600" b="1">
                <a:solidFill>
                  <a:schemeClr val="accent2"/>
                </a:solidFill>
                <a:latin typeface="+mn-lt"/>
                <a:cs typeface="Futura Medium"/>
              </a:rPr>
              <a:t>COMMI</a:t>
            </a:r>
            <a:r>
              <a:rPr lang="fr-FR" sz="3600" b="1">
                <a:solidFill>
                  <a:srgbClr val="ED7D31"/>
                </a:solidFill>
                <a:latin typeface="+mn-lt"/>
                <a:cs typeface="Futura Medium"/>
              </a:rPr>
              <a:t>SS</a:t>
            </a:r>
            <a:r>
              <a:rPr lang="fr-FR" sz="3600" b="1">
                <a:solidFill>
                  <a:schemeClr val="accent2"/>
                </a:solidFill>
                <a:latin typeface="+mn-lt"/>
                <a:cs typeface="Futura Medium"/>
              </a:rPr>
              <a:t>ION TOURISME</a:t>
            </a:r>
            <a:endParaRPr lang="fr-FR" sz="3600" b="1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F162B0ED-0F1C-3F9F-65DD-0FC88AEFD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7547" y="842840"/>
            <a:ext cx="5332163" cy="870229"/>
          </a:xfr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br>
              <a:rPr lang="fr-FR" sz="2400"/>
            </a:br>
            <a:r>
              <a:rPr lang="fr-FR" sz="24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 global de la saison 2024</a:t>
            </a:r>
            <a:br>
              <a:rPr lang="fr-FR" sz="2400">
                <a:cs typeface="Futura Medium"/>
              </a:rPr>
            </a:br>
            <a:br>
              <a:rPr lang="fr-FR" sz="2400">
                <a:cs typeface="Futura Medium"/>
              </a:rPr>
            </a:br>
            <a:r>
              <a:rPr lang="fr-FR" sz="2400">
                <a:solidFill>
                  <a:srgbClr val="000000"/>
                </a:solidFill>
                <a:cs typeface="Futura Medium"/>
              </a:rPr>
              <a:t>  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8A16FCF-1C48-1CB6-7146-C70B7012EA4D}"/>
              </a:ext>
            </a:extLst>
          </p:cNvPr>
          <p:cNvSpPr txBox="1"/>
          <p:nvPr/>
        </p:nvSpPr>
        <p:spPr>
          <a:xfrm>
            <a:off x="1795452" y="1714408"/>
            <a:ext cx="7244114" cy="34163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fr-FR" sz="1800" b="0" i="0" u="none" strike="noStrike" baseline="0">
                <a:solidFill>
                  <a:srgbClr val="000000"/>
                </a:solidFill>
                <a:latin typeface="Arial"/>
                <a:cs typeface="Arial"/>
              </a:rPr>
              <a:t>D'une manière générale, l'année 2024 n'échappe pas à certaines tendances lourdes observées ces dernières années : </a:t>
            </a:r>
            <a:endParaRPr lang="fr-FR"/>
          </a:p>
          <a:p>
            <a:pPr algn="ctr"/>
            <a:endParaRPr lang="fr-FR" sz="1800" b="0" i="0" u="none" strike="noStrike" baseline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Wingdings"/>
              <a:buChar char="v"/>
            </a:pPr>
            <a:r>
              <a:rPr lang="fr-FR" sz="1800" b="0" i="0" u="none" strike="noStrike" baseline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1800">
                <a:solidFill>
                  <a:srgbClr val="000000"/>
                </a:solidFill>
                <a:latin typeface="Arial"/>
                <a:cs typeface="Arial"/>
              </a:rPr>
              <a:t>La</a:t>
            </a:r>
            <a:r>
              <a:rPr lang="fr-FR" sz="1800" b="0" i="0" u="none" strike="noStrike" baseline="0">
                <a:solidFill>
                  <a:srgbClr val="000000"/>
                </a:solidFill>
                <a:latin typeface="Arial"/>
                <a:cs typeface="Arial"/>
              </a:rPr>
              <a:t> transformation de randonnées en concentrations</a:t>
            </a:r>
            <a:r>
              <a:rPr lang="fr-FR" sz="1800">
                <a:solidFill>
                  <a:srgbClr val="000000"/>
                </a:solidFill>
                <a:latin typeface="Arial"/>
                <a:cs typeface="Arial"/>
              </a:rPr>
              <a:t>.</a:t>
            </a:r>
            <a:r>
              <a:rPr lang="fr-FR" sz="1800" b="0" i="0" u="none" strike="noStrike" baseline="0">
                <a:solidFill>
                  <a:srgbClr val="000000"/>
                </a:solidFill>
                <a:latin typeface="Arial"/>
                <a:cs typeface="Arial"/>
              </a:rPr>
              <a:t> </a:t>
            </a:r>
          </a:p>
          <a:p>
            <a:endParaRPr lang="fr-FR" sz="180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>
              <a:buFont typeface="Wingdings"/>
              <a:buChar char="v"/>
            </a:pPr>
            <a:r>
              <a:rPr lang="fr-FR" sz="1800" b="0" i="0" u="none" strike="noStrike" baseline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1800">
                <a:solidFill>
                  <a:srgbClr val="000000"/>
                </a:solidFill>
                <a:latin typeface="Arial"/>
                <a:cs typeface="Arial"/>
              </a:rPr>
              <a:t>Une</a:t>
            </a:r>
            <a:r>
              <a:rPr lang="fr-FR" sz="1800" b="0" i="0" u="none" strike="noStrike" baseline="0">
                <a:solidFill>
                  <a:srgbClr val="000000"/>
                </a:solidFill>
                <a:latin typeface="Arial"/>
                <a:cs typeface="Arial"/>
              </a:rPr>
              <a:t> tendance au repli sur soi des clubs</a:t>
            </a:r>
            <a:r>
              <a:rPr lang="fr-FR" sz="1800">
                <a:solidFill>
                  <a:srgbClr val="000000"/>
                </a:solidFill>
                <a:latin typeface="Arial"/>
                <a:cs typeface="Arial"/>
              </a:rPr>
              <a:t>.</a:t>
            </a:r>
            <a:r>
              <a:rPr lang="fr-FR" sz="1800" b="0" i="0" u="none" strike="noStrike" baseline="0">
                <a:solidFill>
                  <a:srgbClr val="000000"/>
                </a:solidFill>
                <a:latin typeface="Arial"/>
                <a:cs typeface="Arial"/>
              </a:rPr>
              <a:t>  </a:t>
            </a:r>
          </a:p>
          <a:p>
            <a:endParaRPr lang="fr-FR" sz="180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>
              <a:buFont typeface="Wingdings"/>
              <a:buChar char="v"/>
            </a:pPr>
            <a:r>
              <a:rPr lang="fr-FR" sz="1800" b="0" i="0" u="none" strike="noStrike" baseline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1800">
                <a:solidFill>
                  <a:srgbClr val="000000"/>
                </a:solidFill>
                <a:latin typeface="Arial"/>
                <a:cs typeface="Arial"/>
              </a:rPr>
              <a:t>Une</a:t>
            </a:r>
            <a:r>
              <a:rPr lang="fr-FR" sz="1800" b="0" i="0" u="none" strike="noStrike" baseline="0">
                <a:solidFill>
                  <a:srgbClr val="000000"/>
                </a:solidFill>
                <a:latin typeface="Arial"/>
                <a:cs typeface="Arial"/>
              </a:rPr>
              <a:t> évolution des pratiques : on veut "faire du vélo</a:t>
            </a:r>
            <a:r>
              <a:rPr lang="fr-FR" sz="1800">
                <a:solidFill>
                  <a:srgbClr val="000000"/>
                </a:solidFill>
                <a:latin typeface="Arial"/>
                <a:cs typeface="Arial"/>
              </a:rPr>
              <a:t>". Les</a:t>
            </a:r>
            <a:r>
              <a:rPr lang="fr-FR" sz="1800" b="0" i="0" u="none" strike="noStrike" baseline="0">
                <a:solidFill>
                  <a:srgbClr val="000000"/>
                </a:solidFill>
                <a:latin typeface="Arial"/>
                <a:cs typeface="Arial"/>
              </a:rPr>
              <a:t> grandes randonnées et </a:t>
            </a:r>
            <a:r>
              <a:rPr lang="fr-FR" sz="1800">
                <a:solidFill>
                  <a:srgbClr val="000000"/>
                </a:solidFill>
                <a:latin typeface="Arial"/>
                <a:cs typeface="Arial"/>
              </a:rPr>
              <a:t>voyages</a:t>
            </a:r>
            <a:r>
              <a:rPr lang="fr-FR" sz="1800" b="0" i="0" u="none" strike="noStrike" baseline="0">
                <a:solidFill>
                  <a:srgbClr val="000000"/>
                </a:solidFill>
                <a:latin typeface="Arial"/>
                <a:cs typeface="Arial"/>
              </a:rPr>
              <a:t> itinérants intéressent</a:t>
            </a:r>
            <a:r>
              <a:rPr lang="fr-FR" sz="1800">
                <a:solidFill>
                  <a:srgbClr val="000000"/>
                </a:solidFill>
                <a:latin typeface="Arial"/>
                <a:cs typeface="Arial"/>
              </a:rPr>
              <a:t> moins</a:t>
            </a:r>
            <a:r>
              <a:rPr lang="fr-FR" sz="1800" b="0" i="0" u="none" strike="noStrike" baseline="0">
                <a:solidFill>
                  <a:srgbClr val="000000"/>
                </a:solidFill>
                <a:latin typeface="Arial"/>
                <a:cs typeface="Arial"/>
              </a:rPr>
              <a:t> les licenciés.</a:t>
            </a:r>
          </a:p>
          <a:p>
            <a:endParaRPr lang="fr-FR" sz="180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>
              <a:buFont typeface="Wingdings"/>
              <a:buChar char="v"/>
            </a:pPr>
            <a:r>
              <a:rPr lang="fr-FR" sz="1800" b="0" i="0" u="none" strike="noStrike" baseline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1800">
                <a:solidFill>
                  <a:srgbClr val="000000"/>
                </a:solidFill>
                <a:latin typeface="Arial"/>
                <a:cs typeface="Arial"/>
              </a:rPr>
              <a:t>Une</a:t>
            </a:r>
            <a:r>
              <a:rPr lang="fr-FR" sz="1800" b="0" i="0" u="none" strike="noStrike" baseline="0">
                <a:solidFill>
                  <a:srgbClr val="000000"/>
                </a:solidFill>
                <a:latin typeface="Arial"/>
                <a:cs typeface="Arial"/>
              </a:rPr>
              <a:t> baisse de fréquentation dans certaines de nos manifestations quand d'autres, toutefois, tirent bien leur épingle du jeu. </a:t>
            </a:r>
            <a:endParaRPr lang="fr-FR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86450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B8AB4D-FF24-C0A4-DC83-F68E3D4F4FFC}"/>
              </a:ext>
            </a:extLst>
          </p:cNvPr>
          <p:cNvSpPr txBox="1">
            <a:spLocks/>
          </p:cNvSpPr>
          <p:nvPr/>
        </p:nvSpPr>
        <p:spPr>
          <a:xfrm>
            <a:off x="416013" y="200189"/>
            <a:ext cx="5052523" cy="496127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>
                    <a:lumMod val="50000"/>
                    <a:lumOff val="50000"/>
                  </a:schemeClr>
                </a:solidFill>
                <a:latin typeface="Futura Medium" panose="020B0602020204020303" pitchFamily="34" charset="-79"/>
                <a:ea typeface="+mj-ea"/>
                <a:cs typeface="Futura Medium" panose="020B0602020204020303" pitchFamily="34" charset="-79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fr-FR" sz="3600" b="1">
                <a:solidFill>
                  <a:schemeClr val="accent2"/>
                </a:solidFill>
                <a:latin typeface="+mn-lt"/>
                <a:cs typeface="Futura Medium"/>
              </a:rPr>
              <a:t>COMMI</a:t>
            </a:r>
            <a:r>
              <a:rPr lang="fr-FR" sz="3600" b="1">
                <a:solidFill>
                  <a:srgbClr val="ED7D31"/>
                </a:solidFill>
                <a:latin typeface="+mn-lt"/>
                <a:cs typeface="Futura Medium"/>
              </a:rPr>
              <a:t>SS</a:t>
            </a:r>
            <a:r>
              <a:rPr lang="fr-FR" sz="3600" b="1">
                <a:solidFill>
                  <a:schemeClr val="accent2"/>
                </a:solidFill>
                <a:latin typeface="+mn-lt"/>
                <a:cs typeface="Futura Medium"/>
              </a:rPr>
              <a:t>ION TOURISME</a:t>
            </a:r>
            <a:endParaRPr lang="fr-FR" sz="3600" b="1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46AD8A03-9412-7D1B-976E-D08D0D3FE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8365" y="846831"/>
            <a:ext cx="5643059" cy="568477"/>
          </a:xfr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br>
              <a:rPr lang="fr-FR" sz="2400"/>
            </a:br>
            <a:r>
              <a:rPr lang="fr-FR" sz="2400" b="1">
                <a:solidFill>
                  <a:schemeClr val="accent1"/>
                </a:solidFill>
                <a:latin typeface="Arial"/>
                <a:cs typeface="Arial"/>
              </a:rPr>
              <a:t>Les grandes manifestations 2024 </a:t>
            </a:r>
            <a:br>
              <a:rPr lang="fr-FR" sz="2400">
                <a:cs typeface="Futura Medium"/>
              </a:rPr>
            </a:br>
            <a:r>
              <a:rPr lang="fr-FR" sz="2400">
                <a:solidFill>
                  <a:srgbClr val="000000"/>
                </a:solidFill>
                <a:cs typeface="Futura Medium"/>
              </a:rPr>
              <a:t>  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A391258-7D5A-5B4B-24EF-62A32F243E97}"/>
              </a:ext>
            </a:extLst>
          </p:cNvPr>
          <p:cNvSpPr txBox="1"/>
          <p:nvPr/>
        </p:nvSpPr>
        <p:spPr>
          <a:xfrm>
            <a:off x="871838" y="1717987"/>
            <a:ext cx="7603533" cy="132343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fr-FR">
                <a:solidFill>
                  <a:srgbClr val="000000"/>
                </a:solidFill>
                <a:latin typeface="Arial"/>
                <a:cs typeface="Arial"/>
              </a:rPr>
              <a:t>T</a:t>
            </a:r>
            <a:r>
              <a:rPr lang="fr-FR" sz="2000" b="0" i="0" u="none" strike="noStrike" baseline="0">
                <a:solidFill>
                  <a:srgbClr val="000000"/>
                </a:solidFill>
                <a:latin typeface="Arial"/>
                <a:cs typeface="Arial"/>
              </a:rPr>
              <a:t>outes les "grandes manifestations" occitanes 2024 ont eu lieu. </a:t>
            </a:r>
          </a:p>
          <a:p>
            <a:endParaRPr lang="fr-FR" sz="2000" b="0" i="0" u="none" strike="noStrike" baseline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fr-FR">
                <a:solidFill>
                  <a:srgbClr val="000000"/>
                </a:solidFill>
                <a:latin typeface="Arial"/>
                <a:cs typeface="Arial"/>
              </a:rPr>
              <a:t>L</a:t>
            </a:r>
            <a:r>
              <a:rPr lang="fr-FR" sz="2000" b="0" i="0" u="none" strike="noStrike" baseline="0">
                <a:solidFill>
                  <a:srgbClr val="000000"/>
                </a:solidFill>
                <a:latin typeface="Arial"/>
                <a:cs typeface="Arial"/>
              </a:rPr>
              <a:t>a (quasi)totalité de ces "grandes manifestations" a fait l'objet d'un compte-rendu dans </a:t>
            </a:r>
            <a:r>
              <a:rPr lang="fr-FR">
                <a:solidFill>
                  <a:srgbClr val="000000"/>
                </a:solidFill>
                <a:latin typeface="Arial"/>
                <a:cs typeface="Arial"/>
              </a:rPr>
              <a:t>la</a:t>
            </a:r>
            <a:r>
              <a:rPr lang="fr-FR" sz="2000" b="0" i="0" u="none" strike="noStrike" baseline="0">
                <a:solidFill>
                  <a:srgbClr val="000000"/>
                </a:solidFill>
                <a:latin typeface="Arial"/>
                <a:cs typeface="Arial"/>
              </a:rPr>
              <a:t> revue "Cyclotourisme".</a:t>
            </a:r>
            <a:endParaRPr lang="fr-FR">
              <a:latin typeface="Arial"/>
              <a:cs typeface="Arial"/>
            </a:endParaRPr>
          </a:p>
        </p:txBody>
      </p:sp>
      <p:pic>
        <p:nvPicPr>
          <p:cNvPr id="10" name="Image 9" descr="Une image contenant texte, plein air, herbe, casque&#10;&#10;Description générée automatiquement">
            <a:extLst>
              <a:ext uri="{FF2B5EF4-FFF2-40B4-BE49-F238E27FC236}">
                <a16:creationId xmlns:a16="http://schemas.microsoft.com/office/drawing/2014/main" id="{6F62F063-02DA-E60F-FCE7-B5C73996C1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80000">
            <a:off x="3712464" y="3179064"/>
            <a:ext cx="2377440" cy="3297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427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B8AB4D-FF24-C0A4-DC83-F68E3D4F4FFC}"/>
              </a:ext>
            </a:extLst>
          </p:cNvPr>
          <p:cNvSpPr txBox="1">
            <a:spLocks/>
          </p:cNvSpPr>
          <p:nvPr/>
        </p:nvSpPr>
        <p:spPr>
          <a:xfrm>
            <a:off x="416013" y="200189"/>
            <a:ext cx="5052523" cy="496127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>
                    <a:lumMod val="50000"/>
                    <a:lumOff val="50000"/>
                  </a:schemeClr>
                </a:solidFill>
                <a:latin typeface="Futura Medium" panose="020B0602020204020303" pitchFamily="34" charset="-79"/>
                <a:ea typeface="+mj-ea"/>
                <a:cs typeface="Futura Medium" panose="020B0602020204020303" pitchFamily="34" charset="-79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fr-FR" sz="3600" b="1">
                <a:solidFill>
                  <a:schemeClr val="accent2"/>
                </a:solidFill>
                <a:latin typeface="+mn-lt"/>
                <a:cs typeface="Futura Medium"/>
              </a:rPr>
              <a:t>COMMI</a:t>
            </a:r>
            <a:r>
              <a:rPr lang="fr-FR" sz="3600" b="1">
                <a:solidFill>
                  <a:srgbClr val="ED7D31"/>
                </a:solidFill>
                <a:latin typeface="+mn-lt"/>
                <a:cs typeface="Futura Medium"/>
              </a:rPr>
              <a:t>SS</a:t>
            </a:r>
            <a:r>
              <a:rPr lang="fr-FR" sz="3600" b="1">
                <a:solidFill>
                  <a:schemeClr val="accent2"/>
                </a:solidFill>
                <a:latin typeface="+mn-lt"/>
                <a:cs typeface="Futura Medium"/>
              </a:rPr>
              <a:t>ION TOURISME</a:t>
            </a:r>
            <a:endParaRPr lang="fr-FR" sz="3600" b="1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E8A3B09-62D7-95B4-E9CA-22185B734E75}"/>
              </a:ext>
            </a:extLst>
          </p:cNvPr>
          <p:cNvSpPr txBox="1"/>
          <p:nvPr/>
        </p:nvSpPr>
        <p:spPr>
          <a:xfrm>
            <a:off x="1480570" y="922493"/>
            <a:ext cx="480941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0070C0"/>
                </a:solidFill>
                <a:latin typeface="Arial"/>
                <a:cs typeface="Arial"/>
              </a:rPr>
              <a:t>Les manifestations </a:t>
            </a:r>
            <a:r>
              <a:rPr lang="en-US" sz="2400" err="1">
                <a:solidFill>
                  <a:srgbClr val="0070C0"/>
                </a:solidFill>
                <a:latin typeface="Arial"/>
                <a:cs typeface="Arial"/>
              </a:rPr>
              <a:t>marquantes</a:t>
            </a:r>
            <a:endParaRPr lang="en-US" sz="2400" err="1">
              <a:latin typeface="Arial"/>
              <a:cs typeface="Arial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0DA1855-819A-4A8C-3E64-96ECA5FDCFFC}"/>
              </a:ext>
            </a:extLst>
          </p:cNvPr>
          <p:cNvSpPr txBox="1"/>
          <p:nvPr/>
        </p:nvSpPr>
        <p:spPr>
          <a:xfrm>
            <a:off x="594536" y="1711482"/>
            <a:ext cx="8394016" cy="187743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fr-FR" b="1" dirty="0">
                <a:latin typeface="Arial"/>
                <a:cs typeface="Arial"/>
              </a:rPr>
              <a:t>Ensemble à vélo à Paris </a:t>
            </a:r>
            <a:r>
              <a:rPr lang="fr-FR" dirty="0">
                <a:latin typeface="Arial"/>
                <a:cs typeface="Arial"/>
              </a:rPr>
              <a:t>238 licenciés d’Occitanie ont participé, dont 2/3 de féminines</a:t>
            </a:r>
            <a:endParaRPr lang="fr-FR" dirty="0">
              <a:latin typeface="Arial"/>
            </a:endParaRPr>
          </a:p>
          <a:p>
            <a:pPr marL="457200" indent="-457200">
              <a:buFont typeface="Arial"/>
              <a:buChar char="•"/>
            </a:pPr>
            <a:endParaRPr lang="fr-FR">
              <a:latin typeface="Arial"/>
              <a:cs typeface="Segoe UI"/>
            </a:endParaRPr>
          </a:p>
          <a:p>
            <a:pPr marL="457200" indent="-457200">
              <a:buFont typeface="Arial"/>
              <a:buChar char="•"/>
            </a:pPr>
            <a:r>
              <a:rPr lang="fr-FR" b="1" dirty="0">
                <a:latin typeface="Arial"/>
                <a:cs typeface="Arial"/>
              </a:rPr>
              <a:t>La maxi verte du Quercy à Prayssac </a:t>
            </a:r>
            <a:r>
              <a:rPr lang="fr-FR" dirty="0">
                <a:latin typeface="Arial"/>
                <a:cs typeface="Arial"/>
              </a:rPr>
              <a:t>a rassemblé 1 380 vététistes et a été une magnifique réussite</a:t>
            </a:r>
            <a:endParaRPr lang="en-US" dirty="0">
              <a:latin typeface="Arial"/>
              <a:cs typeface="Arial"/>
            </a:endParaRPr>
          </a:p>
          <a:p>
            <a:r>
              <a:rPr lang="fr-FR" sz="1600" dirty="0">
                <a:solidFill>
                  <a:srgbClr val="FF0000"/>
                </a:solidFill>
                <a:latin typeface="Arial"/>
                <a:cs typeface="Segoe UI"/>
              </a:rPr>
              <a:t>​</a:t>
            </a:r>
          </a:p>
        </p:txBody>
      </p:sp>
      <p:pic>
        <p:nvPicPr>
          <p:cNvPr id="3" name="Image 2" descr="Une image contenant plein air, Roue de vélo, arbre, Véhicule terrestre&#10;&#10;Description générée automatiquement">
            <a:extLst>
              <a:ext uri="{FF2B5EF4-FFF2-40B4-BE49-F238E27FC236}">
                <a16:creationId xmlns:a16="http://schemas.microsoft.com/office/drawing/2014/main" id="{D84B72B9-5038-47CC-01B7-ADAF118F6C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2806" y="3596337"/>
            <a:ext cx="3425952" cy="228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6864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B8AB4D-FF24-C0A4-DC83-F68E3D4F4FFC}"/>
              </a:ext>
            </a:extLst>
          </p:cNvPr>
          <p:cNvSpPr txBox="1">
            <a:spLocks/>
          </p:cNvSpPr>
          <p:nvPr/>
        </p:nvSpPr>
        <p:spPr>
          <a:xfrm>
            <a:off x="416013" y="200189"/>
            <a:ext cx="5052523" cy="496127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>
                    <a:lumMod val="50000"/>
                    <a:lumOff val="50000"/>
                  </a:schemeClr>
                </a:solidFill>
                <a:latin typeface="Futura Medium" panose="020B0602020204020303" pitchFamily="34" charset="-79"/>
                <a:ea typeface="+mj-ea"/>
                <a:cs typeface="Futura Medium" panose="020B0602020204020303" pitchFamily="34" charset="-79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fr-FR" sz="3600" b="1">
                <a:solidFill>
                  <a:schemeClr val="accent2"/>
                </a:solidFill>
                <a:latin typeface="+mn-lt"/>
                <a:cs typeface="Futura Medium"/>
              </a:rPr>
              <a:t>COMMI</a:t>
            </a:r>
            <a:r>
              <a:rPr lang="fr-FR" sz="3600" b="1">
                <a:solidFill>
                  <a:srgbClr val="ED7D31"/>
                </a:solidFill>
                <a:latin typeface="+mn-lt"/>
                <a:cs typeface="Futura Medium"/>
              </a:rPr>
              <a:t>SS</a:t>
            </a:r>
            <a:r>
              <a:rPr lang="fr-FR" sz="3600" b="1">
                <a:solidFill>
                  <a:schemeClr val="accent2"/>
                </a:solidFill>
                <a:latin typeface="+mn-lt"/>
                <a:cs typeface="Futura Medium"/>
              </a:rPr>
              <a:t>ION TOURISME</a:t>
            </a:r>
            <a:endParaRPr lang="fr-FR" sz="3600" b="1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B4647D4-1093-EA9D-9D6D-DD99C2954649}"/>
              </a:ext>
            </a:extLst>
          </p:cNvPr>
          <p:cNvSpPr txBox="1"/>
          <p:nvPr/>
        </p:nvSpPr>
        <p:spPr>
          <a:xfrm>
            <a:off x="1371600" y="892629"/>
            <a:ext cx="495604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0070C0"/>
                </a:solidFill>
                <a:latin typeface="Arial"/>
                <a:cs typeface="Arial"/>
              </a:rPr>
              <a:t>Les concentrations </a:t>
            </a:r>
            <a:r>
              <a:rPr lang="en-US" sz="2400" err="1">
                <a:solidFill>
                  <a:srgbClr val="0070C0"/>
                </a:solidFill>
                <a:latin typeface="Arial"/>
                <a:cs typeface="Arial"/>
              </a:rPr>
              <a:t>mémorielles</a:t>
            </a:r>
            <a:endParaRPr lang="en-US" sz="2400">
              <a:latin typeface="Arial"/>
              <a:cs typeface="Arial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0D94A19-9415-9109-DC6B-B1568202B459}"/>
              </a:ext>
            </a:extLst>
          </p:cNvPr>
          <p:cNvSpPr txBox="1"/>
          <p:nvPr/>
        </p:nvSpPr>
        <p:spPr>
          <a:xfrm>
            <a:off x="415697" y="1455317"/>
            <a:ext cx="8394016" cy="4955203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fr-FR" b="1" dirty="0">
                <a:latin typeface="Arial"/>
                <a:cs typeface="Arial"/>
              </a:rPr>
              <a:t>La Journée Albert Bures </a:t>
            </a:r>
            <a:r>
              <a:rPr lang="fr-FR" dirty="0">
                <a:latin typeface="Arial"/>
                <a:cs typeface="Arial"/>
              </a:rPr>
              <a:t>à Auch (32)</a:t>
            </a:r>
            <a:r>
              <a:rPr lang="en-US" dirty="0">
                <a:latin typeface="Arial"/>
                <a:cs typeface="Arial"/>
              </a:rPr>
              <a:t>​ </a:t>
            </a:r>
            <a:r>
              <a:rPr lang="fr-FR" dirty="0">
                <a:latin typeface="Arial"/>
                <a:cs typeface="Segoe UI"/>
              </a:rPr>
              <a:t>150 cyclos, routiers et </a:t>
            </a:r>
            <a:r>
              <a:rPr lang="fr-FR" dirty="0" err="1">
                <a:latin typeface="Arial"/>
                <a:cs typeface="Segoe UI"/>
              </a:rPr>
              <a:t>VTTistes</a:t>
            </a:r>
            <a:r>
              <a:rPr lang="fr-FR" dirty="0">
                <a:latin typeface="Arial"/>
                <a:cs typeface="Segoe UI"/>
              </a:rPr>
              <a:t>, pour marquer l'ouverture de la saison.​</a:t>
            </a:r>
            <a:endParaRPr lang="fr-FR" dirty="0">
              <a:latin typeface="Arial"/>
            </a:endParaRPr>
          </a:p>
          <a:p>
            <a:pPr marL="457200" indent="-457200">
              <a:buFont typeface="Arial"/>
              <a:buChar char="•"/>
            </a:pPr>
            <a:endParaRPr lang="fr-FR">
              <a:latin typeface="Arial"/>
              <a:cs typeface="Segoe UI"/>
            </a:endParaRPr>
          </a:p>
          <a:p>
            <a:pPr marL="457200" indent="-457200">
              <a:buFont typeface="Arial"/>
              <a:buChar char="•"/>
            </a:pPr>
            <a:r>
              <a:rPr lang="fr-FR">
                <a:latin typeface="Arial"/>
                <a:cs typeface="Arial"/>
              </a:rPr>
              <a:t>La </a:t>
            </a:r>
            <a:r>
              <a:rPr lang="fr-FR" b="1" err="1">
                <a:latin typeface="Arial"/>
                <a:cs typeface="Arial"/>
              </a:rPr>
              <a:t>Vélocio</a:t>
            </a:r>
            <a:r>
              <a:rPr lang="fr-FR">
                <a:latin typeface="Arial"/>
                <a:cs typeface="Arial"/>
              </a:rPr>
              <a:t>, au col de Pierre Plantée (34), désormais </a:t>
            </a:r>
            <a:r>
              <a:rPr lang="fr-FR" b="1">
                <a:latin typeface="Arial"/>
                <a:cs typeface="Arial"/>
              </a:rPr>
              <a:t>labellisée fédérale</a:t>
            </a:r>
            <a:r>
              <a:rPr lang="fr-FR">
                <a:latin typeface="Arial"/>
                <a:cs typeface="Arial"/>
              </a:rPr>
              <a:t>, 400 participants, route et VTT.</a:t>
            </a:r>
          </a:p>
          <a:p>
            <a:endParaRPr lang="fr-FR">
              <a:latin typeface="Arial"/>
              <a:cs typeface="Arial"/>
            </a:endParaRPr>
          </a:p>
          <a:p>
            <a:pPr marL="457200" indent="-457200">
              <a:buFont typeface="Arial"/>
              <a:buChar char="•"/>
            </a:pPr>
            <a:r>
              <a:rPr lang="fr-FR" dirty="0">
                <a:latin typeface="Arial"/>
                <a:cs typeface="Arial"/>
              </a:rPr>
              <a:t>Le </a:t>
            </a:r>
            <a:r>
              <a:rPr lang="fr-FR" b="1" dirty="0">
                <a:latin typeface="Arial"/>
                <a:cs typeface="Arial"/>
              </a:rPr>
              <a:t>pic de </a:t>
            </a:r>
            <a:r>
              <a:rPr lang="fr-FR" b="1" dirty="0" err="1">
                <a:latin typeface="Arial"/>
                <a:cs typeface="Arial"/>
              </a:rPr>
              <a:t>Nore</a:t>
            </a:r>
            <a:r>
              <a:rPr lang="fr-FR" dirty="0">
                <a:latin typeface="Arial"/>
                <a:cs typeface="Arial"/>
              </a:rPr>
              <a:t>, depuis Mazamet (81) et Carcassonne (11), </a:t>
            </a:r>
          </a:p>
          <a:p>
            <a:r>
              <a:rPr lang="fr-FR" dirty="0">
                <a:latin typeface="Arial"/>
                <a:cs typeface="Arial"/>
              </a:rPr>
              <a:t>  100 participants malgré les départs pour "Ensemble à vélo".</a:t>
            </a:r>
          </a:p>
          <a:p>
            <a:pPr marL="457200" indent="-457200">
              <a:buFont typeface="Arial"/>
              <a:buChar char="•"/>
            </a:pPr>
            <a:r>
              <a:rPr lang="fr-FR" dirty="0">
                <a:solidFill>
                  <a:srgbClr val="FFFFFF"/>
                </a:solidFill>
                <a:latin typeface="Arial"/>
                <a:cs typeface="Arial"/>
              </a:rPr>
              <a:t>Le</a:t>
            </a:r>
            <a:r>
              <a:rPr lang="fr-FR" dirty="0">
                <a:latin typeface="Arial"/>
                <a:cs typeface="Arial"/>
              </a:rPr>
              <a:t> </a:t>
            </a:r>
          </a:p>
          <a:p>
            <a:pPr marL="457200" indent="-457200">
              <a:buFont typeface="Arial"/>
              <a:buChar char="•"/>
            </a:pPr>
            <a:r>
              <a:rPr lang="fr-FR" dirty="0">
                <a:latin typeface="Arial"/>
                <a:cs typeface="Arial"/>
              </a:rPr>
              <a:t>Le</a:t>
            </a:r>
            <a:r>
              <a:rPr lang="fr-FR" b="1" dirty="0">
                <a:latin typeface="Arial"/>
                <a:cs typeface="Arial"/>
              </a:rPr>
              <a:t> Mas de la Barque</a:t>
            </a:r>
            <a:r>
              <a:rPr lang="fr-FR" dirty="0">
                <a:latin typeface="Arial"/>
                <a:cs typeface="Arial"/>
              </a:rPr>
              <a:t> (30) a rassemblé </a:t>
            </a:r>
            <a:r>
              <a:rPr lang="en-US" dirty="0">
                <a:latin typeface="Arial"/>
                <a:cs typeface="Arial"/>
              </a:rPr>
              <a:t>61 par</a:t>
            </a:r>
            <a:r>
              <a:rPr lang="fr-FR" dirty="0" err="1">
                <a:latin typeface="Arial"/>
                <a:cs typeface="Segoe UI"/>
              </a:rPr>
              <a:t>ticipants</a:t>
            </a:r>
            <a:r>
              <a:rPr lang="fr-FR" dirty="0">
                <a:latin typeface="Arial"/>
                <a:cs typeface="Segoe UI"/>
              </a:rPr>
              <a:t> malgré une météo incertaine et au final belle.</a:t>
            </a:r>
            <a:endParaRPr lang="en-US" dirty="0"/>
          </a:p>
          <a:p>
            <a:pPr marL="457200" indent="-457200">
              <a:buFont typeface="Arial"/>
              <a:buChar char="•"/>
            </a:pPr>
            <a:endParaRPr lang="fr-FR">
              <a:latin typeface="Arial"/>
              <a:cs typeface="Segoe UI"/>
            </a:endParaRPr>
          </a:p>
          <a:p>
            <a:pPr marL="457200" indent="-457200">
              <a:buFont typeface="Arial"/>
              <a:buChar char="•"/>
            </a:pPr>
            <a:r>
              <a:rPr lang="fr-FR" b="1" dirty="0">
                <a:latin typeface="Arial"/>
                <a:cs typeface="Arial"/>
              </a:rPr>
              <a:t>L'Appel des Pyrénées</a:t>
            </a:r>
            <a:r>
              <a:rPr lang="fr-FR" dirty="0">
                <a:latin typeface="Arial"/>
                <a:cs typeface="Arial"/>
              </a:rPr>
              <a:t> à Germs-sur-l’Oussouet (65)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fr-FR" dirty="0">
                <a:latin typeface="Arial"/>
                <a:cs typeface="Arial"/>
              </a:rPr>
              <a:t>200 participants pour marquer la fin de la saison</a:t>
            </a:r>
            <a:r>
              <a:rPr lang="en-US" dirty="0">
                <a:latin typeface="Arial"/>
                <a:cs typeface="Arial"/>
              </a:rPr>
              <a:t>​, avec un plein soleil.</a:t>
            </a:r>
          </a:p>
          <a:p>
            <a:pPr marL="457200" indent="-457200">
              <a:buFont typeface="Arial"/>
              <a:buChar char="•"/>
            </a:pPr>
            <a:endParaRPr lang="en-US">
              <a:latin typeface="Arial"/>
              <a:cs typeface="Arial"/>
            </a:endParaRPr>
          </a:p>
          <a:p>
            <a:r>
              <a:rPr lang="fr-FR" sz="1600" dirty="0">
                <a:solidFill>
                  <a:srgbClr val="FF0000"/>
                </a:solidFill>
                <a:latin typeface="Arial"/>
                <a:cs typeface="Segoe UI"/>
              </a:rPr>
              <a:t>Ces concentrations font l'objet d'une convention entre le </a:t>
            </a:r>
            <a:r>
              <a:rPr lang="fr-FR" sz="1600" dirty="0" err="1">
                <a:solidFill>
                  <a:srgbClr val="FF0000"/>
                </a:solidFill>
                <a:latin typeface="Arial"/>
                <a:cs typeface="Segoe UI"/>
              </a:rPr>
              <a:t>CoReg</a:t>
            </a:r>
            <a:r>
              <a:rPr lang="fr-FR" sz="1600" dirty="0">
                <a:solidFill>
                  <a:srgbClr val="FF0000"/>
                </a:solidFill>
                <a:latin typeface="Arial"/>
                <a:cs typeface="Segoe UI"/>
              </a:rPr>
              <a:t> et les clubs organisateurs​</a:t>
            </a:r>
          </a:p>
        </p:txBody>
      </p:sp>
    </p:spTree>
    <p:extLst>
      <p:ext uri="{BB962C8B-B14F-4D97-AF65-F5344CB8AC3E}">
        <p14:creationId xmlns:p14="http://schemas.microsoft.com/office/powerpoint/2010/main" val="19783401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B8AB4D-FF24-C0A4-DC83-F68E3D4F4FFC}"/>
              </a:ext>
            </a:extLst>
          </p:cNvPr>
          <p:cNvSpPr txBox="1">
            <a:spLocks/>
          </p:cNvSpPr>
          <p:nvPr/>
        </p:nvSpPr>
        <p:spPr>
          <a:xfrm>
            <a:off x="416013" y="200189"/>
            <a:ext cx="5052523" cy="496127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>
                    <a:lumMod val="50000"/>
                    <a:lumOff val="50000"/>
                  </a:schemeClr>
                </a:solidFill>
                <a:latin typeface="Futura Medium" panose="020B0602020204020303" pitchFamily="34" charset="-79"/>
                <a:ea typeface="+mj-ea"/>
                <a:cs typeface="Futura Medium" panose="020B0602020204020303" pitchFamily="34" charset="-79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fr-FR" sz="3600" b="1">
                <a:solidFill>
                  <a:schemeClr val="accent2"/>
                </a:solidFill>
                <a:latin typeface="+mn-lt"/>
                <a:cs typeface="Futura Medium"/>
              </a:rPr>
              <a:t>COMMI</a:t>
            </a:r>
            <a:r>
              <a:rPr lang="fr-FR" sz="3600" b="1">
                <a:solidFill>
                  <a:srgbClr val="ED7D31"/>
                </a:solidFill>
                <a:latin typeface="+mn-lt"/>
                <a:cs typeface="Futura Medium"/>
              </a:rPr>
              <a:t>SS</a:t>
            </a:r>
            <a:r>
              <a:rPr lang="fr-FR" sz="3600" b="1">
                <a:solidFill>
                  <a:schemeClr val="accent2"/>
                </a:solidFill>
                <a:latin typeface="+mn-lt"/>
                <a:cs typeface="Futura Medium"/>
              </a:rPr>
              <a:t>ION TOURISME</a:t>
            </a:r>
            <a:endParaRPr lang="fr-FR" sz="3600" b="1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071E460-948D-2775-7163-B37BE79A4D39}"/>
              </a:ext>
            </a:extLst>
          </p:cNvPr>
          <p:cNvSpPr txBox="1"/>
          <p:nvPr/>
        </p:nvSpPr>
        <p:spPr>
          <a:xfrm>
            <a:off x="1320312" y="741301"/>
            <a:ext cx="42528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>
                <a:solidFill>
                  <a:srgbClr val="0070C0"/>
                </a:solidFill>
              </a:rPr>
              <a:t>Le Raid d’Occitanie</a:t>
            </a:r>
          </a:p>
          <a:p>
            <a:pPr algn="ctr"/>
            <a:r>
              <a:rPr lang="fr-FR" sz="2400" i="1"/>
              <a:t>(randonnée permanente)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ACE5736-1D66-C8E2-3481-4C8A205B7AED}"/>
              </a:ext>
            </a:extLst>
          </p:cNvPr>
          <p:cNvSpPr txBox="1"/>
          <p:nvPr/>
        </p:nvSpPr>
        <p:spPr>
          <a:xfrm>
            <a:off x="5023613" y="2710261"/>
            <a:ext cx="4038690" cy="142962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fr-FR">
                <a:latin typeface="Arial"/>
                <a:cs typeface="Arial"/>
              </a:rPr>
              <a:t>2</a:t>
            </a:r>
            <a:r>
              <a:rPr lang="fr-FR" sz="2000">
                <a:effectLst/>
                <a:latin typeface="Arial"/>
                <a:cs typeface="Arial"/>
              </a:rPr>
              <a:t> inscriptions en 2024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fr-FR" sz="2000">
                <a:latin typeface="Arial"/>
                <a:cs typeface="Arial"/>
              </a:rPr>
              <a:t>1 homologation en 2024</a:t>
            </a:r>
            <a:br>
              <a:rPr lang="fr-FR" sz="2000">
                <a:effectLst/>
                <a:latin typeface="Arial" panose="020B0604020202020204" pitchFamily="34" charset="0"/>
              </a:rPr>
            </a:br>
            <a:endParaRPr lang="fr-FR" sz="2000"/>
          </a:p>
        </p:txBody>
      </p:sp>
      <p:pic>
        <p:nvPicPr>
          <p:cNvPr id="9" name="Image 8" descr="Une image contenant texte, capture d’écran, Police&#10;&#10;Description générée automatiquement">
            <a:extLst>
              <a:ext uri="{FF2B5EF4-FFF2-40B4-BE49-F238E27FC236}">
                <a16:creationId xmlns:a16="http://schemas.microsoft.com/office/drawing/2014/main" id="{E0586143-63EF-80DA-4E17-9608E9317C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3064" y="1584556"/>
            <a:ext cx="2929088" cy="462631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9913090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B8AB4D-FF24-C0A4-DC83-F68E3D4F4FFC}"/>
              </a:ext>
            </a:extLst>
          </p:cNvPr>
          <p:cNvSpPr txBox="1">
            <a:spLocks/>
          </p:cNvSpPr>
          <p:nvPr/>
        </p:nvSpPr>
        <p:spPr>
          <a:xfrm>
            <a:off x="416013" y="200189"/>
            <a:ext cx="5052523" cy="496127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>
                    <a:lumMod val="50000"/>
                    <a:lumOff val="50000"/>
                  </a:schemeClr>
                </a:solidFill>
                <a:latin typeface="Futura Medium" panose="020B0602020204020303" pitchFamily="34" charset="-79"/>
                <a:ea typeface="+mj-ea"/>
                <a:cs typeface="Futura Medium" panose="020B0602020204020303" pitchFamily="34" charset="-79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fr-FR" sz="3600" b="1">
                <a:solidFill>
                  <a:schemeClr val="accent2"/>
                </a:solidFill>
                <a:latin typeface="+mn-lt"/>
                <a:cs typeface="Futura Medium"/>
              </a:rPr>
              <a:t>COMMI</a:t>
            </a:r>
            <a:r>
              <a:rPr lang="fr-FR" sz="3600" b="1">
                <a:solidFill>
                  <a:srgbClr val="ED7D31"/>
                </a:solidFill>
                <a:latin typeface="+mn-lt"/>
                <a:cs typeface="Futura Medium"/>
              </a:rPr>
              <a:t>SS</a:t>
            </a:r>
            <a:r>
              <a:rPr lang="fr-FR" sz="3600" b="1">
                <a:solidFill>
                  <a:schemeClr val="accent2"/>
                </a:solidFill>
                <a:latin typeface="+mn-lt"/>
                <a:cs typeface="Futura Medium"/>
              </a:rPr>
              <a:t>ION TOURISME</a:t>
            </a:r>
            <a:endParaRPr lang="fr-FR" sz="3600" b="1">
              <a:solidFill>
                <a:schemeClr val="accent2"/>
              </a:solidFill>
              <a:latin typeface="+mn-lt"/>
            </a:endParaRPr>
          </a:p>
        </p:txBody>
      </p:sp>
      <p:pic>
        <p:nvPicPr>
          <p:cNvPr id="4" name="Image 3" descr="Une image contenant texte, diagramme, ligne, capture d’écran&#10;&#10;Description générée automatiquement">
            <a:extLst>
              <a:ext uri="{FF2B5EF4-FFF2-40B4-BE49-F238E27FC236}">
                <a16:creationId xmlns:a16="http://schemas.microsoft.com/office/drawing/2014/main" id="{34091AD2-D6D8-6DF9-44F8-850D117EFE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194" y="699191"/>
            <a:ext cx="2773230" cy="551201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FB90D27-A953-2271-DA35-54908E5490A6}"/>
              </a:ext>
            </a:extLst>
          </p:cNvPr>
          <p:cNvSpPr txBox="1"/>
          <p:nvPr/>
        </p:nvSpPr>
        <p:spPr>
          <a:xfrm>
            <a:off x="3563111" y="1574779"/>
            <a:ext cx="38065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>
                <a:solidFill>
                  <a:srgbClr val="0070C0"/>
                </a:solidFill>
              </a:rPr>
              <a:t>Les Boucles d’Occitanie</a:t>
            </a:r>
          </a:p>
          <a:p>
            <a:r>
              <a:rPr lang="fr-FR" sz="2400" i="1"/>
              <a:t>(randonnée permanente)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2078EBB-04BA-ADD9-6994-9E0ECEF188B9}"/>
              </a:ext>
            </a:extLst>
          </p:cNvPr>
          <p:cNvSpPr txBox="1"/>
          <p:nvPr/>
        </p:nvSpPr>
        <p:spPr>
          <a:xfrm>
            <a:off x="3403123" y="2406346"/>
            <a:ext cx="5589919" cy="32669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fr-FR" sz="2000" b="1">
                <a:effectLst/>
                <a:latin typeface="Arial"/>
                <a:cs typeface="Arial"/>
              </a:rPr>
              <a:t>1 licencié a réalisé 4 Boucles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endParaRPr lang="fr-FR" sz="2000">
              <a:effectLst/>
              <a:latin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fr-FR" sz="2000">
                <a:effectLst/>
                <a:latin typeface="Arial"/>
                <a:cs typeface="Arial"/>
              </a:rPr>
              <a:t>N°1 : </a:t>
            </a:r>
            <a:r>
              <a:rPr lang="fr-FR" sz="2000" err="1">
                <a:effectLst/>
                <a:latin typeface="Arial"/>
                <a:cs typeface="Arial"/>
              </a:rPr>
              <a:t>Hte</a:t>
            </a:r>
            <a:r>
              <a:rPr lang="fr-FR" sz="2000">
                <a:effectLst/>
                <a:latin typeface="Arial"/>
                <a:cs typeface="Arial"/>
              </a:rPr>
              <a:t>-Garonne, Gers et Tarn-et-Garonne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fr-FR" sz="2000">
                <a:effectLst/>
                <a:latin typeface="Arial"/>
                <a:cs typeface="Arial"/>
              </a:rPr>
              <a:t>N°2 : Lot, Tarn et Tarn-et-Garonne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fr-FR" sz="2000">
                <a:effectLst/>
                <a:latin typeface="Arial"/>
                <a:cs typeface="Arial"/>
              </a:rPr>
              <a:t>N°3 : Aveyron, Lozère et Tarn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fr-FR">
                <a:latin typeface="Arial"/>
                <a:cs typeface="Arial"/>
              </a:rPr>
              <a:t>N°6 : Ariège et Hautes-Pyrénées</a:t>
            </a:r>
            <a:br>
              <a:rPr lang="fr-FR" sz="2000">
                <a:effectLst/>
                <a:latin typeface="Arial" panose="020B0604020202020204" pitchFamily="34" charset="0"/>
              </a:rPr>
            </a:br>
            <a:endParaRPr lang="fr-FR" sz="2000"/>
          </a:p>
        </p:txBody>
      </p:sp>
    </p:spTree>
    <p:extLst>
      <p:ext uri="{BB962C8B-B14F-4D97-AF65-F5344CB8AC3E}">
        <p14:creationId xmlns:p14="http://schemas.microsoft.com/office/powerpoint/2010/main" val="18681959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B8AB4D-FF24-C0A4-DC83-F68E3D4F4FFC}"/>
              </a:ext>
            </a:extLst>
          </p:cNvPr>
          <p:cNvSpPr txBox="1">
            <a:spLocks/>
          </p:cNvSpPr>
          <p:nvPr/>
        </p:nvSpPr>
        <p:spPr>
          <a:xfrm>
            <a:off x="416013" y="200189"/>
            <a:ext cx="5052523" cy="496127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>
                    <a:lumMod val="50000"/>
                    <a:lumOff val="50000"/>
                  </a:schemeClr>
                </a:solidFill>
                <a:latin typeface="Futura Medium" panose="020B0602020204020303" pitchFamily="34" charset="-79"/>
                <a:ea typeface="+mj-ea"/>
                <a:cs typeface="Futura Medium" panose="020B0602020204020303" pitchFamily="34" charset="-79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fr-FR" sz="3600" b="1">
                <a:solidFill>
                  <a:schemeClr val="accent2"/>
                </a:solidFill>
                <a:latin typeface="+mn-lt"/>
                <a:cs typeface="Futura Medium"/>
              </a:rPr>
              <a:t>COMMI</a:t>
            </a:r>
            <a:r>
              <a:rPr lang="fr-FR" sz="3600" b="1">
                <a:solidFill>
                  <a:srgbClr val="ED7D31"/>
                </a:solidFill>
                <a:latin typeface="+mn-lt"/>
                <a:cs typeface="Futura Medium"/>
              </a:rPr>
              <a:t>SS</a:t>
            </a:r>
            <a:r>
              <a:rPr lang="fr-FR" sz="3600" b="1">
                <a:solidFill>
                  <a:schemeClr val="accent2"/>
                </a:solidFill>
                <a:latin typeface="+mn-lt"/>
                <a:cs typeface="Futura Medium"/>
              </a:rPr>
              <a:t>ION TOURISME</a:t>
            </a:r>
            <a:endParaRPr lang="fr-FR" sz="3600" b="1">
              <a:solidFill>
                <a:schemeClr val="accent2"/>
              </a:solidFill>
              <a:latin typeface="+mn-lt"/>
            </a:endParaRPr>
          </a:p>
        </p:txBody>
      </p:sp>
      <p:pic>
        <p:nvPicPr>
          <p:cNvPr id="3" name="Image 2" descr="Une image contenant texte, capture d’écran&#10;&#10;Description générée automatiquement">
            <a:extLst>
              <a:ext uri="{FF2B5EF4-FFF2-40B4-BE49-F238E27FC236}">
                <a16:creationId xmlns:a16="http://schemas.microsoft.com/office/drawing/2014/main" id="{2B75D6D3-B252-B20E-071E-C4B0714EA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284" y="698500"/>
            <a:ext cx="2747348" cy="5461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D749774-056C-FC25-6605-AA70DBC30558}"/>
              </a:ext>
            </a:extLst>
          </p:cNvPr>
          <p:cNvSpPr txBox="1"/>
          <p:nvPr/>
        </p:nvSpPr>
        <p:spPr>
          <a:xfrm>
            <a:off x="3627119" y="1483339"/>
            <a:ext cx="3806552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sz="2400" b="1">
                <a:solidFill>
                  <a:srgbClr val="0070C0"/>
                </a:solidFill>
                <a:latin typeface="Arial"/>
                <a:cs typeface="Arial"/>
              </a:rPr>
              <a:t>Le challenge d'Occitanie</a:t>
            </a:r>
            <a:endParaRPr lang="fr-FR" sz="2400" b="1">
              <a:solidFill>
                <a:srgbClr val="0070C0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D40D4A8-920C-E0F6-ACE0-071C97A7D58D}"/>
              </a:ext>
            </a:extLst>
          </p:cNvPr>
          <p:cNvSpPr txBox="1"/>
          <p:nvPr/>
        </p:nvSpPr>
        <p:spPr>
          <a:xfrm>
            <a:off x="3508221" y="2295982"/>
            <a:ext cx="5149429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b="1">
                <a:latin typeface="Calibri"/>
                <a:cs typeface="Arial"/>
              </a:rPr>
              <a:t>Le challenge d'Occitanie n'a pas rencontré le succès espéré.</a:t>
            </a:r>
          </a:p>
          <a:p>
            <a:pPr algn="ctr"/>
            <a:endParaRPr lang="fr-FR" b="1">
              <a:latin typeface="Calibri"/>
            </a:endParaRPr>
          </a:p>
          <a:p>
            <a:pPr algn="ctr"/>
            <a:r>
              <a:rPr lang="fr-FR">
                <a:latin typeface="Calibri"/>
                <a:cs typeface="Arial"/>
              </a:rPr>
              <a:t>Aucune carte n'a été validée en 2024</a:t>
            </a:r>
          </a:p>
          <a:p>
            <a:pPr algn="ctr"/>
            <a:r>
              <a:rPr lang="fr-FR">
                <a:latin typeface="Calibri"/>
                <a:cs typeface="Arial"/>
              </a:rPr>
              <a:t>(3 cartes en 2023)</a:t>
            </a:r>
          </a:p>
          <a:p>
            <a:pPr algn="ctr"/>
            <a:r>
              <a:rPr lang="fr-FR">
                <a:latin typeface="Calibri"/>
                <a:cs typeface="Arial"/>
              </a:rPr>
              <a:t>(2 cartes en 2022)</a:t>
            </a:r>
            <a:endParaRPr lang="fr-FR">
              <a:latin typeface="Calibri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FDEDCA7-20CE-1C0B-2B91-A248F1BC1961}"/>
              </a:ext>
            </a:extLst>
          </p:cNvPr>
          <p:cNvSpPr txBox="1"/>
          <p:nvPr/>
        </p:nvSpPr>
        <p:spPr>
          <a:xfrm>
            <a:off x="3623140" y="5147472"/>
            <a:ext cx="4101662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600">
                <a:latin typeface="Arial"/>
                <a:cs typeface="Arial"/>
              </a:rPr>
              <a:t>La nouvelle équipe devra réfléchir pour rendre ce challenge plus attractif</a:t>
            </a:r>
            <a:endParaRPr lang="fr-FR" sz="1600"/>
          </a:p>
        </p:txBody>
      </p:sp>
    </p:spTree>
    <p:extLst>
      <p:ext uri="{BB962C8B-B14F-4D97-AF65-F5344CB8AC3E}">
        <p14:creationId xmlns:p14="http://schemas.microsoft.com/office/powerpoint/2010/main" val="7614797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7984D190-DD46-AB8E-674E-4ADC28FDEEB3}"/>
              </a:ext>
            </a:extLst>
          </p:cNvPr>
          <p:cNvSpPr txBox="1">
            <a:spLocks/>
          </p:cNvSpPr>
          <p:nvPr/>
        </p:nvSpPr>
        <p:spPr>
          <a:xfrm>
            <a:off x="92916" y="241820"/>
            <a:ext cx="5856252" cy="496127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>
                    <a:lumMod val="50000"/>
                    <a:lumOff val="50000"/>
                  </a:schemeClr>
                </a:solidFill>
                <a:latin typeface="Futura Medium" panose="020B0602020204020303" pitchFamily="34" charset="-79"/>
                <a:ea typeface="+mj-ea"/>
                <a:cs typeface="Futura Medium" panose="020B0602020204020303" pitchFamily="34" charset="-79"/>
              </a:defRPr>
            </a:lvl1pPr>
          </a:lstStyle>
          <a:p>
            <a:pPr>
              <a:spcAft>
                <a:spcPts val="0"/>
              </a:spcAft>
            </a:pPr>
            <a:r>
              <a:rPr lang="fr-FR" sz="3600" b="1">
                <a:solidFill>
                  <a:schemeClr val="accent2"/>
                </a:solidFill>
                <a:latin typeface="Calibri"/>
                <a:cs typeface="Calibri"/>
              </a:rPr>
              <a:t>COMMISSION TOURISME</a:t>
            </a:r>
            <a:endParaRPr lang="fr-FR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6A6972B-768F-C5D6-E58D-3935015C245D}"/>
              </a:ext>
            </a:extLst>
          </p:cNvPr>
          <p:cNvSpPr txBox="1"/>
          <p:nvPr/>
        </p:nvSpPr>
        <p:spPr>
          <a:xfrm>
            <a:off x="630936" y="859536"/>
            <a:ext cx="5438775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/>
                <a:cs typeface="Arial"/>
              </a:rPr>
              <a:t>Un BRM 200 km sera </a:t>
            </a:r>
            <a:r>
              <a:rPr lang="en-US" err="1">
                <a:latin typeface="Arial"/>
                <a:cs typeface="Arial"/>
              </a:rPr>
              <a:t>proposé</a:t>
            </a:r>
            <a:r>
              <a:rPr lang="en-US">
                <a:latin typeface="Arial"/>
                <a:cs typeface="Arial"/>
              </a:rPr>
              <a:t> </a:t>
            </a:r>
            <a:r>
              <a:rPr lang="en-US" err="1">
                <a:latin typeface="Arial"/>
                <a:cs typeface="Arial"/>
              </a:rPr>
              <a:t>en</a:t>
            </a:r>
            <a:r>
              <a:rPr lang="en-US">
                <a:latin typeface="Arial"/>
                <a:cs typeface="Arial"/>
              </a:rPr>
              <a:t> 2025</a:t>
            </a:r>
            <a:endParaRPr lang="en-US"/>
          </a:p>
        </p:txBody>
      </p:sp>
      <p:pic>
        <p:nvPicPr>
          <p:cNvPr id="2" name="Image 1" descr="Une image contenant plein air, texte, ciel, arbre&#10;&#10;Description générée automatiquement">
            <a:extLst>
              <a:ext uri="{FF2B5EF4-FFF2-40B4-BE49-F238E27FC236}">
                <a16:creationId xmlns:a16="http://schemas.microsoft.com/office/drawing/2014/main" id="{F2370393-E1C7-25A6-140D-502C3B825F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" y="1787652"/>
            <a:ext cx="2926080" cy="382219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40DAB54-9567-6A77-B585-09B43A0D26AF}"/>
              </a:ext>
            </a:extLst>
          </p:cNvPr>
          <p:cNvSpPr txBox="1"/>
          <p:nvPr/>
        </p:nvSpPr>
        <p:spPr>
          <a:xfrm>
            <a:off x="3024294" y="2569464"/>
            <a:ext cx="2846619" cy="29623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 sz="1050"/>
          </a:p>
          <a:p>
            <a:pPr algn="ctr"/>
            <a:r>
              <a:rPr lang="en-US" sz="1600" err="1">
                <a:latin typeface="Arial"/>
                <a:cs typeface="Arial"/>
              </a:rPr>
              <a:t>Parcours</a:t>
            </a:r>
            <a:r>
              <a:rPr lang="en-US" sz="1600">
                <a:latin typeface="Arial"/>
                <a:cs typeface="Arial"/>
              </a:rPr>
              <a:t> libre </a:t>
            </a:r>
            <a:r>
              <a:rPr lang="en-US" sz="1600" err="1">
                <a:latin typeface="Arial"/>
                <a:cs typeface="Arial"/>
              </a:rPr>
              <a:t>jusqu'à</a:t>
            </a:r>
            <a:r>
              <a:rPr lang="en-US" sz="1600">
                <a:latin typeface="Arial"/>
                <a:cs typeface="Arial"/>
              </a:rPr>
              <a:t> </a:t>
            </a:r>
            <a:r>
              <a:rPr lang="en-US" sz="1600" err="1">
                <a:latin typeface="Arial"/>
                <a:cs typeface="Arial"/>
              </a:rPr>
              <a:t>Lamalou</a:t>
            </a:r>
            <a:r>
              <a:rPr lang="en-US" sz="1600">
                <a:latin typeface="Arial"/>
                <a:cs typeface="Arial"/>
              </a:rPr>
              <a:t> Les Bains</a:t>
            </a:r>
          </a:p>
          <a:p>
            <a:pPr algn="ctr"/>
            <a:endParaRPr lang="en-US" sz="1600">
              <a:latin typeface="Arial"/>
              <a:cs typeface="Arial"/>
            </a:endParaRPr>
          </a:p>
          <a:p>
            <a:pPr algn="ctr"/>
            <a:r>
              <a:rPr lang="en-US" sz="1600">
                <a:latin typeface="Arial"/>
                <a:cs typeface="Arial"/>
              </a:rPr>
              <a:t>Route </a:t>
            </a:r>
            <a:r>
              <a:rPr lang="en-US" sz="1600" err="1">
                <a:latin typeface="Arial"/>
                <a:cs typeface="Arial"/>
              </a:rPr>
              <a:t>grimpée</a:t>
            </a:r>
            <a:r>
              <a:rPr lang="en-US" sz="1600">
                <a:latin typeface="Arial"/>
                <a:cs typeface="Arial"/>
              </a:rPr>
              <a:t> du col Pierre </a:t>
            </a:r>
            <a:r>
              <a:rPr lang="en-US" sz="1600" err="1">
                <a:latin typeface="Arial"/>
                <a:cs typeface="Arial"/>
              </a:rPr>
              <a:t>Plantée</a:t>
            </a:r>
            <a:r>
              <a:rPr lang="en-US" sz="1600">
                <a:latin typeface="Arial"/>
                <a:cs typeface="Arial"/>
              </a:rPr>
              <a:t> par la RD 22 </a:t>
            </a:r>
            <a:r>
              <a:rPr lang="en-US" sz="1600" err="1">
                <a:latin typeface="Arial"/>
                <a:cs typeface="Arial"/>
              </a:rPr>
              <a:t>privatisée</a:t>
            </a:r>
            <a:endParaRPr lang="en-US" sz="1600"/>
          </a:p>
          <a:p>
            <a:pPr algn="ctr"/>
            <a:endParaRPr lang="en-US" sz="1600"/>
          </a:p>
          <a:p>
            <a:pPr algn="ctr"/>
            <a:r>
              <a:rPr lang="en-US" sz="1600">
                <a:latin typeface="Arial"/>
                <a:cs typeface="Arial"/>
              </a:rPr>
              <a:t>VTT : 2 </a:t>
            </a:r>
            <a:r>
              <a:rPr lang="en-US" sz="1600" err="1">
                <a:latin typeface="Arial"/>
                <a:cs typeface="Arial"/>
              </a:rPr>
              <a:t>parcours</a:t>
            </a:r>
            <a:r>
              <a:rPr lang="en-US" sz="1600">
                <a:latin typeface="Arial"/>
                <a:cs typeface="Arial"/>
              </a:rPr>
              <a:t> 25 et 50 km</a:t>
            </a:r>
            <a:endParaRPr lang="en-US" sz="1600"/>
          </a:p>
          <a:p>
            <a:pPr algn="ctr"/>
            <a:endParaRPr lang="en-US" sz="1600"/>
          </a:p>
          <a:p>
            <a:pPr algn="ctr"/>
            <a:r>
              <a:rPr lang="en-US" sz="1600" err="1">
                <a:latin typeface="Arial"/>
                <a:cs typeface="Arial"/>
              </a:rPr>
              <a:t>Accueil</a:t>
            </a:r>
            <a:r>
              <a:rPr lang="en-US" sz="1600">
                <a:latin typeface="Arial"/>
                <a:cs typeface="Arial"/>
              </a:rPr>
              <a:t>, </a:t>
            </a:r>
            <a:r>
              <a:rPr lang="en-US" sz="1600" err="1">
                <a:latin typeface="Arial"/>
                <a:cs typeface="Arial"/>
              </a:rPr>
              <a:t>ravitaillement</a:t>
            </a:r>
            <a:r>
              <a:rPr lang="en-US" sz="1600">
                <a:latin typeface="Arial"/>
                <a:cs typeface="Arial"/>
              </a:rPr>
              <a:t> et apéritif au pied de la </a:t>
            </a:r>
            <a:r>
              <a:rPr lang="en-US" sz="1600" err="1">
                <a:latin typeface="Arial"/>
                <a:cs typeface="Arial"/>
              </a:rPr>
              <a:t>stèle</a:t>
            </a:r>
            <a:endParaRPr lang="en-US" sz="1600" err="1"/>
          </a:p>
        </p:txBody>
      </p:sp>
      <p:pic>
        <p:nvPicPr>
          <p:cNvPr id="5" name="Image 4" descr="Une image contenant texte, capture d’écran, plein air, faire de la randonnée&#10;&#10;Description générée automatiquement">
            <a:extLst>
              <a:ext uri="{FF2B5EF4-FFF2-40B4-BE49-F238E27FC236}">
                <a16:creationId xmlns:a16="http://schemas.microsoft.com/office/drawing/2014/main" id="{45D5562D-0BE5-BCAC-4738-ABA4508B6C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567" y="1545336"/>
            <a:ext cx="3279313" cy="451713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C625F20-0068-7189-0634-4BAD2D28C08F}"/>
              </a:ext>
            </a:extLst>
          </p:cNvPr>
          <p:cNvSpPr txBox="1"/>
          <p:nvPr/>
        </p:nvSpPr>
        <p:spPr>
          <a:xfrm>
            <a:off x="2514600" y="1444752"/>
            <a:ext cx="3866007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latin typeface="Arial"/>
                <a:cs typeface="Arial"/>
              </a:rPr>
              <a:t>Concentration </a:t>
            </a:r>
            <a:r>
              <a:rPr lang="en-US" b="1" err="1">
                <a:latin typeface="Arial"/>
                <a:cs typeface="Arial"/>
              </a:rPr>
              <a:t>nationale</a:t>
            </a:r>
            <a:r>
              <a:rPr lang="en-US" b="1">
                <a:latin typeface="Arial"/>
                <a:cs typeface="Arial"/>
              </a:rPr>
              <a:t> </a:t>
            </a:r>
            <a:r>
              <a:rPr lang="en-US" b="1" err="1">
                <a:latin typeface="Arial"/>
                <a:cs typeface="Arial"/>
              </a:rPr>
              <a:t>Vélocio</a:t>
            </a:r>
            <a:endParaRPr lang="en-US" b="1">
              <a:latin typeface="Arial"/>
              <a:cs typeface="Arial"/>
            </a:endParaRPr>
          </a:p>
          <a:p>
            <a:pPr algn="ctr"/>
            <a:r>
              <a:rPr lang="en-US" b="1">
                <a:latin typeface="Arial"/>
                <a:cs typeface="Arial"/>
              </a:rPr>
              <a:t>5 </a:t>
            </a:r>
            <a:r>
              <a:rPr lang="en-US" b="1" err="1">
                <a:latin typeface="Arial"/>
                <a:cs typeface="Arial"/>
              </a:rPr>
              <a:t>mai</a:t>
            </a:r>
            <a:r>
              <a:rPr lang="en-US" b="1">
                <a:latin typeface="Arial"/>
                <a:cs typeface="Arial"/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22293471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A5189557-ECAC-FEA4-63B0-C43C24781CBE}"/>
              </a:ext>
            </a:extLst>
          </p:cNvPr>
          <p:cNvSpPr txBox="1"/>
          <p:nvPr/>
        </p:nvSpPr>
        <p:spPr>
          <a:xfrm>
            <a:off x="123379" y="5687933"/>
            <a:ext cx="8900929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3200" b="1" dirty="0">
                <a:solidFill>
                  <a:srgbClr val="ED7D31"/>
                </a:solidFill>
                <a:latin typeface="Calibri"/>
                <a:cs typeface="Calibri"/>
              </a:rPr>
              <a:t>CYLOMONTAGNARDE DES PYRENNES AUDOISES</a:t>
            </a:r>
            <a:r>
              <a:rPr lang="fr-FR" sz="3200" b="1" dirty="0">
                <a:latin typeface="Futura Condensed Medium"/>
                <a:cs typeface="Arial"/>
              </a:rPr>
              <a:t>​</a:t>
            </a:r>
            <a:endParaRPr lang="fr-FR" sz="3200" b="1" dirty="0">
              <a:cs typeface="Arial"/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A5EE3A4D-9600-D690-EBDD-8094F5B2040A}"/>
              </a:ext>
            </a:extLst>
          </p:cNvPr>
          <p:cNvSpPr txBox="1">
            <a:spLocks/>
          </p:cNvSpPr>
          <p:nvPr/>
        </p:nvSpPr>
        <p:spPr>
          <a:xfrm>
            <a:off x="92916" y="241820"/>
            <a:ext cx="5856252" cy="496127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>
                    <a:lumMod val="50000"/>
                    <a:lumOff val="50000"/>
                  </a:schemeClr>
                </a:solidFill>
                <a:latin typeface="Futura Medium" panose="020B0602020204020303" pitchFamily="34" charset="-79"/>
                <a:ea typeface="+mj-ea"/>
                <a:cs typeface="Futura Medium" panose="020B0602020204020303" pitchFamily="34" charset="-79"/>
              </a:defRPr>
            </a:lvl1pPr>
          </a:lstStyle>
          <a:p>
            <a:pPr>
              <a:spcAft>
                <a:spcPts val="0"/>
              </a:spcAft>
            </a:pPr>
            <a:r>
              <a:rPr lang="fr-FR" sz="3600" b="1">
                <a:solidFill>
                  <a:schemeClr val="accent2"/>
                </a:solidFill>
                <a:latin typeface="Calibri"/>
                <a:cs typeface="Calibri"/>
              </a:rPr>
              <a:t>COMMISSION TOURISME</a:t>
            </a:r>
            <a:endParaRPr lang="fr-FR">
              <a:solidFill>
                <a:schemeClr val="accent2"/>
              </a:solidFill>
              <a:latin typeface="Calibri"/>
              <a:cs typeface="Calibri"/>
            </a:endParaRPr>
          </a:p>
        </p:txBody>
      </p:sp>
      <p:pic>
        <p:nvPicPr>
          <p:cNvPr id="3" name="Image 2" descr="Une image contenant Roue de vélo, roue, Véhicule terrestre, véhicule&#10;&#10;Description générée automatiquement">
            <a:extLst>
              <a:ext uri="{FF2B5EF4-FFF2-40B4-BE49-F238E27FC236}">
                <a16:creationId xmlns:a16="http://schemas.microsoft.com/office/drawing/2014/main" id="{B3C2ED44-8422-4315-CB67-2EA89699E7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752" y="667512"/>
            <a:ext cx="5102352" cy="512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6695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A5189557-ECAC-FEA4-63B0-C43C24781CBE}"/>
              </a:ext>
            </a:extLst>
          </p:cNvPr>
          <p:cNvSpPr txBox="1"/>
          <p:nvPr/>
        </p:nvSpPr>
        <p:spPr>
          <a:xfrm>
            <a:off x="534859" y="585581"/>
            <a:ext cx="5764537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3600" b="1">
                <a:solidFill>
                  <a:srgbClr val="ED7D31"/>
                </a:solidFill>
                <a:latin typeface="Calibri"/>
                <a:cs typeface="Calibri"/>
              </a:rPr>
              <a:t>SEMAINE EUROPÉENNE 2025</a:t>
            </a:r>
            <a:r>
              <a:rPr lang="fr-FR" sz="5400" b="1">
                <a:latin typeface="Futura Condensed Medium"/>
                <a:cs typeface="Arial"/>
              </a:rPr>
              <a:t>​</a:t>
            </a:r>
            <a:endParaRPr lang="fr-FR" b="1">
              <a:cs typeface="Arial"/>
            </a:endParaRPr>
          </a:p>
        </p:txBody>
      </p:sp>
      <p:pic>
        <p:nvPicPr>
          <p:cNvPr id="10" name="Image 9" descr="Une image contenant plein air, maison, arbre, Photographie aérienne&#10;&#10;Description générée automatiquement">
            <a:extLst>
              <a:ext uri="{FF2B5EF4-FFF2-40B4-BE49-F238E27FC236}">
                <a16:creationId xmlns:a16="http://schemas.microsoft.com/office/drawing/2014/main" id="{B1884B9F-99B9-84D7-A46D-BDECF3A6CFC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27" r="5063" b="5000"/>
          <a:stretch/>
        </p:blipFill>
        <p:spPr>
          <a:xfrm>
            <a:off x="1089499" y="1713668"/>
            <a:ext cx="7304956" cy="4060378"/>
          </a:xfrm>
          <a:prstGeom prst="rect">
            <a:avLst/>
          </a:prstGeom>
        </p:spPr>
      </p:pic>
      <p:sp>
        <p:nvSpPr>
          <p:cNvPr id="13" name="Espace réservé du texte 2">
            <a:extLst>
              <a:ext uri="{FF2B5EF4-FFF2-40B4-BE49-F238E27FC236}">
                <a16:creationId xmlns:a16="http://schemas.microsoft.com/office/drawing/2014/main" id="{C3DFF413-A72E-1B5B-527C-6ECA1E747326}"/>
              </a:ext>
            </a:extLst>
          </p:cNvPr>
          <p:cNvSpPr>
            <a:spLocks noGrp="1"/>
          </p:cNvSpPr>
          <p:nvPr/>
        </p:nvSpPr>
        <p:spPr>
          <a:xfrm>
            <a:off x="3836074" y="1714888"/>
            <a:ext cx="4799351" cy="83343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0" i="0" kern="1200">
                <a:solidFill>
                  <a:srgbClr val="292D78"/>
                </a:solidFill>
                <a:latin typeface="Futura Condensed Medium" panose="020B0602020204020303" pitchFamily="34" charset="-79"/>
                <a:ea typeface="+mn-ea"/>
                <a:cs typeface="Futura Condensed Medium" panose="020B0602020204020303" pitchFamily="34" charset="-79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ED7D31"/>
                </a:solidFill>
                <a:cs typeface="Futura Condensed Medium"/>
              </a:rPr>
              <a:t>PRAYSSAC</a:t>
            </a:r>
          </a:p>
        </p:txBody>
      </p:sp>
      <p:sp>
        <p:nvSpPr>
          <p:cNvPr id="15" name="Espace réservé du texte 3">
            <a:extLst>
              <a:ext uri="{FF2B5EF4-FFF2-40B4-BE49-F238E27FC236}">
                <a16:creationId xmlns:a16="http://schemas.microsoft.com/office/drawing/2014/main" id="{CAB46BAB-F63E-EE52-1203-D455E659B624}"/>
              </a:ext>
            </a:extLst>
          </p:cNvPr>
          <p:cNvSpPr>
            <a:spLocks noGrp="1"/>
          </p:cNvSpPr>
          <p:nvPr/>
        </p:nvSpPr>
        <p:spPr>
          <a:xfrm>
            <a:off x="834511" y="4951683"/>
            <a:ext cx="2365248" cy="83343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1" kern="1200">
                <a:solidFill>
                  <a:schemeClr val="tx1"/>
                </a:solidFill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ED7D31"/>
                </a:solidFill>
                <a:cs typeface="Futura Medium"/>
              </a:rPr>
              <a:t>LOT</a:t>
            </a:r>
          </a:p>
        </p:txBody>
      </p:sp>
      <p:sp>
        <p:nvSpPr>
          <p:cNvPr id="17" name="Titre 1">
            <a:extLst>
              <a:ext uri="{FF2B5EF4-FFF2-40B4-BE49-F238E27FC236}">
                <a16:creationId xmlns:a16="http://schemas.microsoft.com/office/drawing/2014/main" id="{C4CE8C80-065C-B1D1-C074-96F2C22DDFE0}"/>
              </a:ext>
            </a:extLst>
          </p:cNvPr>
          <p:cNvSpPr txBox="1">
            <a:spLocks/>
          </p:cNvSpPr>
          <p:nvPr/>
        </p:nvSpPr>
        <p:spPr>
          <a:xfrm>
            <a:off x="92916" y="241820"/>
            <a:ext cx="5856252" cy="496127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>
                    <a:lumMod val="50000"/>
                    <a:lumOff val="50000"/>
                  </a:schemeClr>
                </a:solidFill>
                <a:latin typeface="Futura Medium" panose="020B0602020204020303" pitchFamily="34" charset="-79"/>
                <a:ea typeface="+mj-ea"/>
                <a:cs typeface="Futura Medium" panose="020B0602020204020303" pitchFamily="34" charset="-79"/>
              </a:defRPr>
            </a:lvl1pPr>
          </a:lstStyle>
          <a:p>
            <a:pPr>
              <a:spcAft>
                <a:spcPts val="0"/>
              </a:spcAft>
            </a:pPr>
            <a:r>
              <a:rPr lang="fr-FR" sz="3600" b="1">
                <a:solidFill>
                  <a:schemeClr val="accent2"/>
                </a:solidFill>
                <a:latin typeface="Calibri"/>
                <a:cs typeface="Calibri"/>
              </a:rPr>
              <a:t>COMMISSION TOURISME</a:t>
            </a:r>
            <a:endParaRPr lang="fr-FR">
              <a:solidFill>
                <a:schemeClr val="accent2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28106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979471" y="368073"/>
            <a:ext cx="3837076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fr-FR" sz="3600" b="1">
                <a:solidFill>
                  <a:schemeClr val="accent2"/>
                </a:solidFill>
                <a:latin typeface="+mn-lt"/>
                <a:cs typeface="Arial"/>
              </a:rPr>
              <a:t>Propos introductifs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132D71D0-159C-8C35-6CCC-A3960654C8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57" y="1232184"/>
            <a:ext cx="8779637" cy="42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fr-FR" sz="3200" b="1" noProof="1">
                <a:latin typeface="Arial"/>
                <a:cs typeface="Arial"/>
              </a:rPr>
              <a:t>Présentation des officiels</a:t>
            </a:r>
          </a:p>
          <a:p>
            <a:pPr algn="ctr"/>
            <a:endParaRPr lang="fr-FR" noProof="1">
              <a:latin typeface="Arial"/>
              <a:cs typeface="Arial"/>
            </a:endParaRPr>
          </a:p>
          <a:p>
            <a:pPr algn="ctr"/>
            <a:r>
              <a:rPr lang="fr-FR" noProof="1">
                <a:latin typeface="Arial"/>
                <a:cs typeface="Arial"/>
              </a:rPr>
              <a:t>Introduction de l'AG par</a:t>
            </a:r>
            <a:endParaRPr lang="fr-FR" dirty="0">
              <a:latin typeface="Arial"/>
              <a:cs typeface="Arial"/>
            </a:endParaRPr>
          </a:p>
          <a:p>
            <a:pPr algn="ctr"/>
            <a:r>
              <a:rPr lang="fr-FR" b="1" noProof="1">
                <a:latin typeface="Arial"/>
                <a:cs typeface="Arial"/>
              </a:rPr>
              <a:t>Madame Florence CAYLA, Maire de SEBAZAC-CONCOURES</a:t>
            </a:r>
            <a:endParaRPr lang="fr-FR" b="1" dirty="0">
              <a:latin typeface="Arial"/>
              <a:cs typeface="Arial"/>
            </a:endParaRPr>
          </a:p>
          <a:p>
            <a:pPr algn="ctr"/>
            <a:r>
              <a:rPr lang="fr-FR" b="1" noProof="1">
                <a:latin typeface="Arial"/>
                <a:cs typeface="Arial"/>
              </a:rPr>
              <a:t>M. Pascal MAZET</a:t>
            </a:r>
            <a:r>
              <a:rPr lang="fr-FR" noProof="1">
                <a:latin typeface="Arial"/>
                <a:cs typeface="Arial"/>
              </a:rPr>
              <a:t>, Conseiller Régional</a:t>
            </a:r>
          </a:p>
          <a:p>
            <a:pPr algn="ctr"/>
            <a:r>
              <a:rPr lang="fr-FR" b="1" noProof="1">
                <a:latin typeface="Arial"/>
                <a:cs typeface="Arial"/>
              </a:rPr>
              <a:t>M. Jean Pierre MASBOU</a:t>
            </a:r>
            <a:r>
              <a:rPr lang="fr-FR" noProof="1">
                <a:latin typeface="Arial"/>
                <a:cs typeface="Arial"/>
              </a:rPr>
              <a:t>, représentant le Président </a:t>
            </a:r>
          </a:p>
          <a:p>
            <a:pPr algn="ctr"/>
            <a:r>
              <a:rPr lang="fr-FR" noProof="1">
                <a:latin typeface="Arial"/>
                <a:cs typeface="Arial"/>
              </a:rPr>
              <a:t>Conseil Départemental et président </a:t>
            </a:r>
            <a:r>
              <a:rPr lang="fr-FR" b="1" noProof="1">
                <a:latin typeface="Arial"/>
                <a:cs typeface="Arial"/>
              </a:rPr>
              <a:t>Aveyron Sports</a:t>
            </a:r>
            <a:endParaRPr lang="fr-FR" b="1" dirty="0"/>
          </a:p>
          <a:p>
            <a:pPr algn="ctr"/>
            <a:r>
              <a:rPr lang="fr-FR" b="1" noProof="1">
                <a:latin typeface="Arial"/>
                <a:cs typeface="Arial"/>
              </a:rPr>
              <a:t>M. Didier FAVORI</a:t>
            </a:r>
            <a:r>
              <a:rPr lang="fr-FR" noProof="1">
                <a:latin typeface="Arial"/>
                <a:cs typeface="Arial"/>
              </a:rPr>
              <a:t>, Conseiller d’animation sportive SDJES</a:t>
            </a:r>
          </a:p>
          <a:p>
            <a:pPr algn="ctr"/>
            <a:r>
              <a:rPr lang="fr-FR" b="1" noProof="1">
                <a:latin typeface="Arial"/>
                <a:cs typeface="Arial"/>
              </a:rPr>
              <a:t>Mme Evelyne DOULS</a:t>
            </a:r>
            <a:r>
              <a:rPr lang="fr-FR" noProof="1">
                <a:latin typeface="Arial"/>
                <a:cs typeface="Arial"/>
              </a:rPr>
              <a:t>, présidente CDS12</a:t>
            </a:r>
          </a:p>
          <a:p>
            <a:r>
              <a:rPr lang="fr-FR" b="1" noProof="1">
                <a:latin typeface="Arial"/>
                <a:cs typeface="Arial"/>
              </a:rPr>
              <a:t>    </a:t>
            </a:r>
            <a:r>
              <a:rPr lang="fr-FR" noProof="1">
                <a:latin typeface="Arial"/>
                <a:cs typeface="Arial"/>
              </a:rPr>
              <a:t>   </a:t>
            </a:r>
          </a:p>
          <a:p>
            <a:r>
              <a:rPr lang="fr-FR" noProof="1">
                <a:latin typeface="Arial"/>
                <a:cs typeface="Arial"/>
              </a:rPr>
              <a:t>       Excusés : </a:t>
            </a:r>
            <a:endParaRPr lang="fr-FR" dirty="0"/>
          </a:p>
          <a:p>
            <a:r>
              <a:rPr lang="fr-FR" noProof="1">
                <a:latin typeface="Arial"/>
                <a:cs typeface="Arial"/>
              </a:rPr>
              <a:t>       Richard MAILHÉ, président du CROS,</a:t>
            </a:r>
          </a:p>
          <a:p>
            <a:r>
              <a:rPr lang="fr-FR" noProof="1">
                <a:latin typeface="Arial"/>
                <a:cs typeface="Arial"/>
              </a:rPr>
              <a:t>       Jean-Luc Calmelly, président Agence du Tourisme ADAT</a:t>
            </a:r>
            <a:endParaRPr lang="fr-FR" noProof="1"/>
          </a:p>
        </p:txBody>
      </p:sp>
      <p:pic>
        <p:nvPicPr>
          <p:cNvPr id="3" name="Image 2" descr="Une image contenant texte, Police, couronne, logo&#10;&#10;Description générée automatiquement">
            <a:extLst>
              <a:ext uri="{FF2B5EF4-FFF2-40B4-BE49-F238E27FC236}">
                <a16:creationId xmlns:a16="http://schemas.microsoft.com/office/drawing/2014/main" id="{E6542C8D-7E14-F9CF-066B-0A928BC840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04" y="374611"/>
            <a:ext cx="1655544" cy="17297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A5189557-ECAC-FEA4-63B0-C43C24781CBE}"/>
              </a:ext>
            </a:extLst>
          </p:cNvPr>
          <p:cNvSpPr txBox="1"/>
          <p:nvPr/>
        </p:nvSpPr>
        <p:spPr>
          <a:xfrm>
            <a:off x="534859" y="585581"/>
            <a:ext cx="5764537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3600" b="1">
                <a:solidFill>
                  <a:srgbClr val="ED7D31"/>
                </a:solidFill>
                <a:latin typeface="Calibri"/>
                <a:cs typeface="Calibri"/>
              </a:rPr>
              <a:t>SEMAINE EUROPÉENNE 2025</a:t>
            </a:r>
            <a:r>
              <a:rPr lang="fr-FR" sz="5400" b="1">
                <a:latin typeface="Futura Condensed Medium"/>
                <a:cs typeface="Arial"/>
              </a:rPr>
              <a:t>​</a:t>
            </a:r>
            <a:endParaRPr lang="fr-FR" b="1">
              <a:cs typeface="Arial"/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093C265-1DA5-6A04-8381-633879439CF2}"/>
              </a:ext>
            </a:extLst>
          </p:cNvPr>
          <p:cNvSpPr>
            <a:spLocks noGrp="1"/>
          </p:cNvSpPr>
          <p:nvPr/>
        </p:nvSpPr>
        <p:spPr>
          <a:xfrm>
            <a:off x="1106932" y="1627247"/>
            <a:ext cx="7267559" cy="2365248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40" tIns="45720" rIns="91440" bIns="45720" anchor="t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0" i="0" kern="1200">
                <a:solidFill>
                  <a:srgbClr val="292D78"/>
                </a:solidFill>
                <a:latin typeface="Futura Condensed Medium" panose="020B0602020204020303" pitchFamily="34" charset="-79"/>
                <a:ea typeface="+mn-ea"/>
                <a:cs typeface="Futura Condensed Medium" panose="020B0602020204020303" pitchFamily="34" charset="-79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800" b="1">
                <a:solidFill>
                  <a:srgbClr val="C00000"/>
                </a:solidFill>
                <a:latin typeface="+mn-lt"/>
                <a:cs typeface="Futura Condensed Medium"/>
              </a:rPr>
              <a:t>RENSEIGNEMENTS</a:t>
            </a:r>
            <a:endParaRPr lang="fr-FR" sz="2800" b="1">
              <a:solidFill>
                <a:srgbClr val="C00000"/>
              </a:solidFill>
              <a:latin typeface="+mn-lt"/>
            </a:endParaRPr>
          </a:p>
          <a:p>
            <a:r>
              <a:rPr lang="fr-FR" sz="2800">
                <a:solidFill>
                  <a:srgbClr val="0000FF"/>
                </a:solidFill>
                <a:latin typeface="+mn-lt"/>
                <a:cs typeface="Futura Condensed Medium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http://lot.ffvelo.fr/semaineeuropenne2025.html</a:t>
            </a:r>
            <a:endParaRPr lang="fr-FR" sz="2800">
              <a:solidFill>
                <a:srgbClr val="0000FF"/>
              </a:solidFill>
              <a:latin typeface="+mn-lt"/>
              <a:cs typeface="Futura Condensed Medium"/>
            </a:endParaRPr>
          </a:p>
          <a:p>
            <a:r>
              <a:rPr lang="fr-FR" sz="2800">
                <a:solidFill>
                  <a:schemeClr val="tx1"/>
                </a:solidFill>
                <a:latin typeface="+mn-lt"/>
                <a:cs typeface="Futura Condensed Medium"/>
              </a:rPr>
              <a:t>MAIL : </a:t>
            </a:r>
            <a:r>
              <a:rPr lang="fr-FR" sz="2800">
                <a:solidFill>
                  <a:srgbClr val="0000FF"/>
                </a:solidFill>
                <a:latin typeface="+mn-lt"/>
                <a:cs typeface="Futura Condensed Medium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seprayssac2025@gmail.com</a:t>
            </a:r>
            <a:endParaRPr lang="fr-FR" sz="2800">
              <a:solidFill>
                <a:srgbClr val="0000FF"/>
              </a:solidFill>
              <a:latin typeface="+mn-lt"/>
              <a:cs typeface="Futura Condensed Medium"/>
            </a:endParaRPr>
          </a:p>
          <a:p>
            <a:r>
              <a:rPr lang="fr-FR" sz="2800">
                <a:solidFill>
                  <a:srgbClr val="FF0000"/>
                </a:solidFill>
                <a:latin typeface="+mn-lt"/>
                <a:cs typeface="Futura Condensed Medium"/>
              </a:rPr>
              <a:t>TEL : 07 57 49 77 57</a:t>
            </a:r>
          </a:p>
          <a:p>
            <a:endParaRPr lang="fr-FR" sz="2800">
              <a:latin typeface="+mn-lt"/>
            </a:endParaRP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2BB53057-FB8B-D36B-7C56-A66CC3FF08F4}"/>
              </a:ext>
            </a:extLst>
          </p:cNvPr>
          <p:cNvSpPr txBox="1">
            <a:spLocks/>
          </p:cNvSpPr>
          <p:nvPr/>
        </p:nvSpPr>
        <p:spPr>
          <a:xfrm>
            <a:off x="92916" y="241820"/>
            <a:ext cx="5856252" cy="496127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>
                    <a:lumMod val="50000"/>
                    <a:lumOff val="50000"/>
                  </a:schemeClr>
                </a:solidFill>
                <a:latin typeface="Futura Medium" panose="020B0602020204020303" pitchFamily="34" charset="-79"/>
                <a:ea typeface="+mj-ea"/>
                <a:cs typeface="Futura Medium" panose="020B0602020204020303" pitchFamily="34" charset="-79"/>
              </a:defRPr>
            </a:lvl1pPr>
          </a:lstStyle>
          <a:p>
            <a:pPr>
              <a:spcAft>
                <a:spcPts val="0"/>
              </a:spcAft>
            </a:pPr>
            <a:r>
              <a:rPr lang="fr-FR" sz="3600" b="1">
                <a:solidFill>
                  <a:schemeClr val="accent2"/>
                </a:solidFill>
                <a:latin typeface="Calibri"/>
                <a:cs typeface="Calibri"/>
              </a:rPr>
              <a:t>COMMISSION TOURISME</a:t>
            </a:r>
            <a:endParaRPr lang="fr-FR">
              <a:solidFill>
                <a:schemeClr val="accent2"/>
              </a:solidFill>
              <a:latin typeface="Calibri"/>
              <a:cs typeface="Calibri"/>
            </a:endParaRPr>
          </a:p>
        </p:txBody>
      </p:sp>
      <p:pic>
        <p:nvPicPr>
          <p:cNvPr id="6" name="Image 5" descr="Une image contenant texte, Police, graphisme, affiche&#10;&#10;Description générée automatiquement">
            <a:extLst>
              <a:ext uri="{FF2B5EF4-FFF2-40B4-BE49-F238E27FC236}">
                <a16:creationId xmlns:a16="http://schemas.microsoft.com/office/drawing/2014/main" id="{F69BD734-A4EA-C209-265B-0FCC618D86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9153" y="3851748"/>
            <a:ext cx="3406707" cy="2053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8103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A5189557-ECAC-FEA4-63B0-C43C24781CBE}"/>
              </a:ext>
            </a:extLst>
          </p:cNvPr>
          <p:cNvSpPr txBox="1"/>
          <p:nvPr/>
        </p:nvSpPr>
        <p:spPr>
          <a:xfrm>
            <a:off x="534859" y="585581"/>
            <a:ext cx="5764537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3600" b="1">
                <a:solidFill>
                  <a:srgbClr val="ED7D31"/>
                </a:solidFill>
                <a:latin typeface="Calibri"/>
                <a:cs typeface="Calibri"/>
              </a:rPr>
              <a:t>SEMAINE EUROPÉENNE 2025</a:t>
            </a:r>
            <a:r>
              <a:rPr lang="fr-FR" sz="5400" b="1">
                <a:latin typeface="Futura Condensed Medium"/>
                <a:cs typeface="Arial"/>
              </a:rPr>
              <a:t>​</a:t>
            </a:r>
            <a:endParaRPr lang="fr-FR" b="1">
              <a:cs typeface="Arial"/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A5EE3A4D-9600-D690-EBDD-8094F5B2040A}"/>
              </a:ext>
            </a:extLst>
          </p:cNvPr>
          <p:cNvSpPr txBox="1">
            <a:spLocks/>
          </p:cNvSpPr>
          <p:nvPr/>
        </p:nvSpPr>
        <p:spPr>
          <a:xfrm>
            <a:off x="92916" y="241820"/>
            <a:ext cx="5856252" cy="496127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>
                    <a:lumMod val="50000"/>
                    <a:lumOff val="50000"/>
                  </a:schemeClr>
                </a:solidFill>
                <a:latin typeface="Futura Medium" panose="020B0602020204020303" pitchFamily="34" charset="-79"/>
                <a:ea typeface="+mj-ea"/>
                <a:cs typeface="Futura Medium" panose="020B0602020204020303" pitchFamily="34" charset="-79"/>
              </a:defRPr>
            </a:lvl1pPr>
          </a:lstStyle>
          <a:p>
            <a:pPr>
              <a:spcAft>
                <a:spcPts val="0"/>
              </a:spcAft>
            </a:pPr>
            <a:r>
              <a:rPr lang="fr-FR" sz="3600" b="1">
                <a:solidFill>
                  <a:schemeClr val="accent2"/>
                </a:solidFill>
                <a:latin typeface="Calibri"/>
                <a:cs typeface="Calibri"/>
              </a:rPr>
              <a:t>COMMISSION TOURISME</a:t>
            </a:r>
            <a:endParaRPr lang="fr-FR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47F8B1E-558A-2C1F-A651-0E1E6632FD48}"/>
              </a:ext>
            </a:extLst>
          </p:cNvPr>
          <p:cNvSpPr txBox="1"/>
          <p:nvPr/>
        </p:nvSpPr>
        <p:spPr>
          <a:xfrm>
            <a:off x="3200400" y="3200400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hlinkClick r:id="rId2"/>
              </a:rPr>
              <a:t>présentation ag 1.pptx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6021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texte, carte, diagramme, atlas&#10;&#10;Description générée automatiquement">
            <a:extLst>
              <a:ext uri="{FF2B5EF4-FFF2-40B4-BE49-F238E27FC236}">
                <a16:creationId xmlns:a16="http://schemas.microsoft.com/office/drawing/2014/main" id="{E194FCD8-7D25-F449-44F7-31E89C452F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758" y="1526117"/>
            <a:ext cx="7042150" cy="4345517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299603" y="830748"/>
            <a:ext cx="790827" cy="111747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F677F80-DEE0-106C-D2E8-4FC41C50BD4D}"/>
              </a:ext>
            </a:extLst>
          </p:cNvPr>
          <p:cNvSpPr txBox="1"/>
          <p:nvPr/>
        </p:nvSpPr>
        <p:spPr>
          <a:xfrm>
            <a:off x="6393927" y="4826636"/>
            <a:ext cx="271617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" b="1"/>
              <a:t>3 Réunions Commission Formation : 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fr-FR" sz="1500" b="1"/>
              <a:t>Janvier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fr-FR" sz="1500" b="1"/>
              <a:t>Juin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fr-FR" sz="1500" b="1"/>
              <a:t>Septembre </a:t>
            </a:r>
          </a:p>
          <a:p>
            <a:endParaRPr lang="fr-FR" sz="1500" b="1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BFC15E6-ECFD-2711-0EFC-720E0B540E62}"/>
              </a:ext>
            </a:extLst>
          </p:cNvPr>
          <p:cNvSpPr txBox="1"/>
          <p:nvPr/>
        </p:nvSpPr>
        <p:spPr>
          <a:xfrm>
            <a:off x="1244313" y="984313"/>
            <a:ext cx="16521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" b="1"/>
              <a:t>Commission Formation Nationale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3C3B9296-8BE2-3EF7-926C-43BED47FD8D3}"/>
              </a:ext>
            </a:extLst>
          </p:cNvPr>
          <p:cNvSpPr txBox="1">
            <a:spLocks/>
          </p:cNvSpPr>
          <p:nvPr/>
        </p:nvSpPr>
        <p:spPr>
          <a:xfrm>
            <a:off x="375330" y="197989"/>
            <a:ext cx="5833172" cy="49612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Futura Medium" panose="020B0602020204020303" pitchFamily="34" charset="-79"/>
                <a:ea typeface="+mj-ea"/>
                <a:cs typeface="Futura Medium" panose="020B0602020204020303" pitchFamily="34" charset="-79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fr-FR" sz="3600" b="1">
                <a:solidFill>
                  <a:srgbClr val="ED7D3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COMMISSION FORMATION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10CAF01D-64BE-735F-D66A-46559DFB209E}"/>
              </a:ext>
            </a:extLst>
          </p:cNvPr>
          <p:cNvSpPr txBox="1"/>
          <p:nvPr/>
        </p:nvSpPr>
        <p:spPr>
          <a:xfrm>
            <a:off x="301247" y="2050891"/>
            <a:ext cx="16385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/>
              <a:t>Georges GOLSE</a:t>
            </a:r>
          </a:p>
        </p:txBody>
      </p:sp>
    </p:spTree>
    <p:extLst>
      <p:ext uri="{BB962C8B-B14F-4D97-AF65-F5344CB8AC3E}">
        <p14:creationId xmlns:p14="http://schemas.microsoft.com/office/powerpoint/2010/main" val="39647700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D9131160-2727-755E-8A83-01F7548DA4B4}"/>
              </a:ext>
            </a:extLst>
          </p:cNvPr>
          <p:cNvSpPr txBox="1">
            <a:spLocks/>
          </p:cNvSpPr>
          <p:nvPr/>
        </p:nvSpPr>
        <p:spPr>
          <a:xfrm>
            <a:off x="186631" y="371304"/>
            <a:ext cx="5856252" cy="496127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>
                    <a:lumMod val="50000"/>
                    <a:lumOff val="50000"/>
                  </a:schemeClr>
                </a:solidFill>
                <a:latin typeface="Futura Medium" panose="020B0602020204020303" pitchFamily="34" charset="-79"/>
                <a:ea typeface="+mj-ea"/>
                <a:cs typeface="Futura Medium" panose="020B0602020204020303" pitchFamily="34" charset="-79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fr-FR" sz="3600" b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COMMISSION FORMATION</a:t>
            </a:r>
          </a:p>
        </p:txBody>
      </p:sp>
      <p:pic>
        <p:nvPicPr>
          <p:cNvPr id="24" name="Image 23" descr="Une image contenant texte, Police, capture d’écran, jaune&#10;&#10;Description générée automatiquement">
            <a:extLst>
              <a:ext uri="{FF2B5EF4-FFF2-40B4-BE49-F238E27FC236}">
                <a16:creationId xmlns:a16="http://schemas.microsoft.com/office/drawing/2014/main" id="{9ACEE1EC-2F69-1570-8CEA-A9B4953E98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550" y="953558"/>
            <a:ext cx="3390900" cy="664634"/>
          </a:xfrm>
          <a:prstGeom prst="rect">
            <a:avLst/>
          </a:prstGeom>
        </p:spPr>
      </p:pic>
      <p:pic>
        <p:nvPicPr>
          <p:cNvPr id="25" name="Image 24" descr="Une image contenant texte, capture d’écran, Police, nombre&#10;&#10;Description générée automatiquement">
            <a:extLst>
              <a:ext uri="{FF2B5EF4-FFF2-40B4-BE49-F238E27FC236}">
                <a16:creationId xmlns:a16="http://schemas.microsoft.com/office/drawing/2014/main" id="{B7C53CC3-3640-911B-ED67-53822FD2C7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67" y="2159572"/>
            <a:ext cx="8847667" cy="1469941"/>
          </a:xfrm>
          <a:prstGeom prst="rect">
            <a:avLst/>
          </a:prstGeom>
        </p:spPr>
      </p:pic>
      <p:pic>
        <p:nvPicPr>
          <p:cNvPr id="2" name="Image 1" descr="Une image contenant texte, capture d’écran, Police&#10;&#10;Description générée automatiquement">
            <a:extLst>
              <a:ext uri="{FF2B5EF4-FFF2-40B4-BE49-F238E27FC236}">
                <a16:creationId xmlns:a16="http://schemas.microsoft.com/office/drawing/2014/main" id="{1C54FBB7-8A27-2044-09C3-26866152E2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63886"/>
            <a:ext cx="9144000" cy="208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3329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28D9AB6A-7B81-8A47-C538-6D5849EB3DC5}"/>
              </a:ext>
            </a:extLst>
          </p:cNvPr>
          <p:cNvSpPr txBox="1"/>
          <p:nvPr/>
        </p:nvSpPr>
        <p:spPr>
          <a:xfrm>
            <a:off x="3027521" y="683518"/>
            <a:ext cx="2592043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fr-FR" b="1">
                <a:latin typeface="Arial"/>
                <a:cs typeface="Arial"/>
              </a:rPr>
              <a:t>Serge CORBIERE</a:t>
            </a:r>
            <a:endParaRPr lang="fr-FR" b="1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E11A0FEB-C27A-EB4E-EC91-957E422E056E}"/>
              </a:ext>
            </a:extLst>
          </p:cNvPr>
          <p:cNvSpPr txBox="1">
            <a:spLocks/>
          </p:cNvSpPr>
          <p:nvPr/>
        </p:nvSpPr>
        <p:spPr>
          <a:xfrm>
            <a:off x="-113913" y="187391"/>
            <a:ext cx="5856252" cy="496127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>
                    <a:lumMod val="50000"/>
                    <a:lumOff val="50000"/>
                  </a:schemeClr>
                </a:solidFill>
                <a:latin typeface="Futura Medium" panose="020B0602020204020303" pitchFamily="34" charset="-79"/>
                <a:ea typeface="+mj-ea"/>
                <a:cs typeface="Futura Medium" panose="020B0602020204020303" pitchFamily="34" charset="-79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fr-FR" sz="3600" b="1">
                <a:solidFill>
                  <a:schemeClr val="accent2"/>
                </a:solidFill>
                <a:latin typeface="+mn-lt"/>
                <a:cs typeface="Futura Medium"/>
              </a:rPr>
              <a:t>COMMISSION JEUNES</a:t>
            </a:r>
            <a:endParaRPr lang="fr-FR" sz="3600" b="1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7CFCCEA-E26A-CDA3-81AE-1814F79F7BC3}"/>
              </a:ext>
            </a:extLst>
          </p:cNvPr>
          <p:cNvSpPr txBox="1"/>
          <p:nvPr/>
        </p:nvSpPr>
        <p:spPr>
          <a:xfrm>
            <a:off x="554966" y="1072551"/>
            <a:ext cx="482791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err="1">
                <a:latin typeface="Arial"/>
                <a:cs typeface="Arial"/>
              </a:rPr>
              <a:t>Effectifs</a:t>
            </a:r>
            <a:r>
              <a:rPr lang="en-US" sz="2400" b="1">
                <a:latin typeface="Arial"/>
                <a:cs typeface="Arial"/>
              </a:rPr>
              <a:t> </a:t>
            </a:r>
            <a:r>
              <a:rPr lang="en-US" sz="2400" b="1" err="1">
                <a:latin typeface="Arial"/>
                <a:cs typeface="Arial"/>
              </a:rPr>
              <a:t>Jeunes</a:t>
            </a:r>
            <a:r>
              <a:rPr lang="en-US" sz="2400" b="1">
                <a:latin typeface="Arial"/>
                <a:cs typeface="Arial"/>
              </a:rPr>
              <a:t> 2021 - 2024</a:t>
            </a:r>
            <a:endParaRPr lang="fr-FR"/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388E4907-FE82-CFD0-5954-87F2A5A712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5061279"/>
              </p:ext>
            </p:extLst>
          </p:nvPr>
        </p:nvGraphicFramePr>
        <p:xfrm>
          <a:off x="2078415" y="1643239"/>
          <a:ext cx="5872317" cy="39417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251057">
                  <a:extLst>
                    <a:ext uri="{9D8B030D-6E8A-4147-A177-3AD203B41FA5}">
                      <a16:colId xmlns:a16="http://schemas.microsoft.com/office/drawing/2014/main" val="1034226381"/>
                    </a:ext>
                  </a:extLst>
                </a:gridCol>
                <a:gridCol w="905315">
                  <a:extLst>
                    <a:ext uri="{9D8B030D-6E8A-4147-A177-3AD203B41FA5}">
                      <a16:colId xmlns:a16="http://schemas.microsoft.com/office/drawing/2014/main" val="1269916915"/>
                    </a:ext>
                  </a:extLst>
                </a:gridCol>
                <a:gridCol w="905315">
                  <a:extLst>
                    <a:ext uri="{9D8B030D-6E8A-4147-A177-3AD203B41FA5}">
                      <a16:colId xmlns:a16="http://schemas.microsoft.com/office/drawing/2014/main" val="1719355586"/>
                    </a:ext>
                  </a:extLst>
                </a:gridCol>
                <a:gridCol w="905315">
                  <a:extLst>
                    <a:ext uri="{9D8B030D-6E8A-4147-A177-3AD203B41FA5}">
                      <a16:colId xmlns:a16="http://schemas.microsoft.com/office/drawing/2014/main" val="832850902"/>
                    </a:ext>
                  </a:extLst>
                </a:gridCol>
                <a:gridCol w="905315">
                  <a:extLst>
                    <a:ext uri="{9D8B030D-6E8A-4147-A177-3AD203B41FA5}">
                      <a16:colId xmlns:a16="http://schemas.microsoft.com/office/drawing/2014/main" val="3558363585"/>
                    </a:ext>
                  </a:extLst>
                </a:gridCol>
              </a:tblGrid>
              <a:tr h="444743">
                <a:tc>
                  <a:txBody>
                    <a:bodyPr/>
                    <a:lstStyle/>
                    <a:p>
                      <a:pPr algn="ctr" fontAlgn="b"/>
                      <a:r>
                        <a:rPr lang="fr-FR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JEUNES -18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2021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2022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2023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2024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0742248"/>
                  </a:ext>
                </a:extLst>
              </a:tr>
              <a:tr h="349441">
                <a:tc>
                  <a:txBody>
                    <a:bodyPr/>
                    <a:lstStyle/>
                    <a:p>
                      <a:pPr algn="ctr" fontAlgn="b"/>
                      <a:r>
                        <a:rPr lang="fr-FR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EFV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4048731"/>
                  </a:ext>
                </a:extLst>
              </a:tr>
              <a:tr h="349441">
                <a:tc>
                  <a:txBody>
                    <a:bodyPr/>
                    <a:lstStyle/>
                    <a:p>
                      <a:pPr algn="ctr" fontAlgn="b"/>
                      <a:r>
                        <a:rPr lang="fr-FR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Nbre jeunes EFV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651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709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545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547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5489727"/>
                  </a:ext>
                </a:extLst>
              </a:tr>
              <a:tr h="349441">
                <a:tc>
                  <a:txBody>
                    <a:bodyPr/>
                    <a:lstStyle/>
                    <a:p>
                      <a:pPr algn="ctr" fontAlgn="b"/>
                      <a:r>
                        <a:rPr lang="fr-FR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AJ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2934902"/>
                  </a:ext>
                </a:extLst>
              </a:tr>
              <a:tr h="349441">
                <a:tc>
                  <a:txBody>
                    <a:bodyPr/>
                    <a:lstStyle/>
                    <a:p>
                      <a:pPr algn="ctr" fontAlgn="b"/>
                      <a:r>
                        <a:rPr lang="fr-FR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Nbre Jeunes AJ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314410"/>
                  </a:ext>
                </a:extLst>
              </a:tr>
              <a:tr h="444743">
                <a:tc>
                  <a:txBody>
                    <a:bodyPr/>
                    <a:lstStyle/>
                    <a:p>
                      <a:pPr algn="ctr" fontAlgn="b"/>
                      <a:r>
                        <a:rPr lang="fr-FR" sz="2400" b="1" i="0" u="none" strike="noStrike" dirty="0">
                          <a:solidFill>
                            <a:srgbClr val="A20000"/>
                          </a:solidFill>
                          <a:effectLst/>
                          <a:latin typeface="Calibri"/>
                        </a:rPr>
                        <a:t>Nbre Jeunes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400" b="1" i="0" u="none" strike="noStrike" dirty="0">
                          <a:solidFill>
                            <a:srgbClr val="A20000"/>
                          </a:solidFill>
                          <a:effectLst/>
                          <a:latin typeface="Calibri"/>
                        </a:rPr>
                        <a:t>704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400" b="1" i="0" u="none" strike="noStrike" dirty="0">
                          <a:solidFill>
                            <a:srgbClr val="A20000"/>
                          </a:solidFill>
                          <a:effectLst/>
                          <a:latin typeface="Calibri"/>
                        </a:rPr>
                        <a:t>709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400" b="1" i="0" u="none" strike="noStrike" dirty="0">
                          <a:solidFill>
                            <a:srgbClr val="A20000"/>
                          </a:solidFill>
                          <a:effectLst/>
                          <a:latin typeface="Calibri"/>
                        </a:rPr>
                        <a:t>587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400" b="1" i="0" u="none" strike="noStrike" dirty="0">
                          <a:solidFill>
                            <a:srgbClr val="A20000"/>
                          </a:solidFill>
                          <a:effectLst/>
                          <a:latin typeface="Calibri"/>
                        </a:rPr>
                        <a:t>586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4383873"/>
                  </a:ext>
                </a:extLst>
              </a:tr>
              <a:tr h="194235">
                <a:tc>
                  <a:txBody>
                    <a:bodyPr/>
                    <a:lstStyle/>
                    <a:p>
                      <a:pPr algn="ctr" fontAlgn="b"/>
                      <a:endParaRPr lang="fr-FR" sz="2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2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2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2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2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051614"/>
                  </a:ext>
                </a:extLst>
              </a:tr>
              <a:tr h="403411">
                <a:tc>
                  <a:txBody>
                    <a:bodyPr/>
                    <a:lstStyle/>
                    <a:p>
                      <a:pPr algn="ctr" fontAlgn="b"/>
                      <a:r>
                        <a:rPr lang="fr-F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Garçons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2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2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2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583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1641859"/>
                  </a:ext>
                </a:extLst>
              </a:tr>
              <a:tr h="349441">
                <a:tc>
                  <a:txBody>
                    <a:bodyPr/>
                    <a:lstStyle/>
                    <a:p>
                      <a:pPr algn="ctr" fontAlgn="b"/>
                      <a:r>
                        <a:rPr lang="fr-F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Filles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1816926"/>
                  </a:ext>
                </a:extLst>
              </a:tr>
              <a:tr h="397093">
                <a:tc>
                  <a:txBody>
                    <a:bodyPr/>
                    <a:lstStyle/>
                    <a:p>
                      <a:pPr algn="ctr" fontAlgn="b"/>
                      <a:r>
                        <a:rPr lang="fr-FR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Totaux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fr-FR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800</a:t>
                      </a:r>
                      <a:endParaRPr lang="fr-FR" dirty="0"/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729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649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651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13030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766708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E11A0FEB-C27A-EB4E-EC91-957E422E056E}"/>
              </a:ext>
            </a:extLst>
          </p:cNvPr>
          <p:cNvSpPr txBox="1">
            <a:spLocks/>
          </p:cNvSpPr>
          <p:nvPr/>
        </p:nvSpPr>
        <p:spPr>
          <a:xfrm>
            <a:off x="-113913" y="187391"/>
            <a:ext cx="5856252" cy="496127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>
                    <a:lumMod val="50000"/>
                    <a:lumOff val="50000"/>
                  </a:schemeClr>
                </a:solidFill>
                <a:latin typeface="Futura Medium" panose="020B0602020204020303" pitchFamily="34" charset="-79"/>
                <a:ea typeface="+mj-ea"/>
                <a:cs typeface="Futura Medium" panose="020B0602020204020303" pitchFamily="34" charset="-79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fr-FR" sz="3600" b="1">
                <a:solidFill>
                  <a:schemeClr val="accent2"/>
                </a:solidFill>
                <a:latin typeface="+mn-lt"/>
                <a:cs typeface="Futura Medium"/>
              </a:rPr>
              <a:t>COMMISSION JEUNES</a:t>
            </a:r>
            <a:endParaRPr lang="fr-FR" sz="3600" b="1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A695523-B4C2-5C63-D1FD-B3FEE5590418}"/>
              </a:ext>
            </a:extLst>
          </p:cNvPr>
          <p:cNvSpPr txBox="1"/>
          <p:nvPr/>
        </p:nvSpPr>
        <p:spPr>
          <a:xfrm>
            <a:off x="778104" y="1446131"/>
            <a:ext cx="8280205" cy="39703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err="1">
                <a:latin typeface="Arial"/>
                <a:cs typeface="Arial"/>
              </a:rPr>
              <a:t>Organisations</a:t>
            </a:r>
            <a:r>
              <a:rPr lang="en-US" sz="2800" b="1">
                <a:latin typeface="Arial"/>
                <a:cs typeface="Arial"/>
              </a:rPr>
              <a:t> </a:t>
            </a:r>
            <a:r>
              <a:rPr lang="en-US" sz="2800" b="1" err="1">
                <a:latin typeface="Arial"/>
                <a:cs typeface="Arial"/>
              </a:rPr>
              <a:t>départementales</a:t>
            </a:r>
            <a:r>
              <a:rPr lang="en-US" sz="2800" b="1">
                <a:latin typeface="Arial"/>
                <a:cs typeface="Arial"/>
              </a:rPr>
              <a:t> </a:t>
            </a:r>
            <a:r>
              <a:rPr lang="en-US" sz="2800" b="1" err="1">
                <a:latin typeface="Arial"/>
                <a:cs typeface="Arial"/>
              </a:rPr>
              <a:t>en</a:t>
            </a:r>
            <a:r>
              <a:rPr lang="en-US" sz="2800" b="1">
                <a:latin typeface="Arial"/>
                <a:cs typeface="Arial"/>
              </a:rPr>
              <a:t> 2024</a:t>
            </a:r>
            <a:endParaRPr lang="fr-FR"/>
          </a:p>
          <a:p>
            <a:endParaRPr lang="en-US" sz="2800" b="1">
              <a:latin typeface="Arial"/>
              <a:cs typeface="Arial"/>
            </a:endParaRPr>
          </a:p>
          <a:p>
            <a:pPr algn="ctr"/>
            <a:r>
              <a:rPr lang="en-US" sz="2800">
                <a:latin typeface="Arial"/>
                <a:cs typeface="Arial"/>
              </a:rPr>
              <a:t>2 Concours </a:t>
            </a:r>
            <a:r>
              <a:rPr lang="en-US" sz="2800" err="1">
                <a:latin typeface="Arial"/>
                <a:cs typeface="Arial"/>
              </a:rPr>
              <a:t>départ</a:t>
            </a:r>
            <a:r>
              <a:rPr lang="en-US" sz="2800">
                <a:latin typeface="Arial"/>
                <a:cs typeface="Arial"/>
              </a:rPr>
              <a:t>. </a:t>
            </a:r>
            <a:r>
              <a:rPr lang="en-US" sz="2800" err="1">
                <a:latin typeface="Arial"/>
                <a:cs typeface="Arial"/>
              </a:rPr>
              <a:t>d'éducation</a:t>
            </a:r>
            <a:r>
              <a:rPr lang="en-US" sz="2800">
                <a:latin typeface="Arial"/>
                <a:cs typeface="Arial"/>
              </a:rPr>
              <a:t> </a:t>
            </a:r>
            <a:r>
              <a:rPr lang="en-US" sz="2800" err="1">
                <a:latin typeface="Arial"/>
                <a:cs typeface="Arial"/>
              </a:rPr>
              <a:t>routière</a:t>
            </a:r>
            <a:r>
              <a:rPr lang="en-US" sz="2800">
                <a:latin typeface="Arial"/>
                <a:cs typeface="Arial"/>
              </a:rPr>
              <a:t> (12 et 30)</a:t>
            </a:r>
          </a:p>
          <a:p>
            <a:pPr algn="ctr"/>
            <a:endParaRPr lang="en-US" sz="2800">
              <a:latin typeface="Arial"/>
              <a:cs typeface="Arial"/>
            </a:endParaRPr>
          </a:p>
          <a:p>
            <a:pPr algn="ctr"/>
            <a:r>
              <a:rPr lang="en-US" sz="2800">
                <a:latin typeface="Arial"/>
                <a:cs typeface="Arial"/>
              </a:rPr>
              <a:t>1 concours </a:t>
            </a:r>
            <a:r>
              <a:rPr lang="en-US" sz="2800" err="1">
                <a:latin typeface="Arial"/>
                <a:cs typeface="Arial"/>
              </a:rPr>
              <a:t>départemental</a:t>
            </a:r>
            <a:r>
              <a:rPr lang="en-US" sz="2800">
                <a:latin typeface="Arial"/>
                <a:cs typeface="Arial"/>
              </a:rPr>
              <a:t> </a:t>
            </a:r>
            <a:r>
              <a:rPr lang="en-US" sz="2800" err="1">
                <a:latin typeface="Arial"/>
                <a:cs typeface="Arial"/>
              </a:rPr>
              <a:t>d'éducation</a:t>
            </a:r>
            <a:r>
              <a:rPr lang="en-US" sz="2800">
                <a:latin typeface="Arial"/>
                <a:cs typeface="Arial"/>
              </a:rPr>
              <a:t> </a:t>
            </a:r>
            <a:r>
              <a:rPr lang="en-US" sz="2800" err="1">
                <a:latin typeface="Arial"/>
                <a:cs typeface="Arial"/>
              </a:rPr>
              <a:t>routière</a:t>
            </a:r>
            <a:r>
              <a:rPr lang="en-US" sz="2800">
                <a:latin typeface="Arial"/>
                <a:cs typeface="Arial"/>
              </a:rPr>
              <a:t> </a:t>
            </a:r>
            <a:r>
              <a:rPr lang="en-US" sz="2800" err="1">
                <a:latin typeface="Arial"/>
                <a:cs typeface="Arial"/>
              </a:rPr>
              <a:t>couplé</a:t>
            </a:r>
            <a:r>
              <a:rPr lang="en-US" sz="2800">
                <a:latin typeface="Arial"/>
                <a:cs typeface="Arial"/>
              </a:rPr>
              <a:t> au SRAV Codep 82</a:t>
            </a:r>
            <a:endParaRPr lang="en-US"/>
          </a:p>
          <a:p>
            <a:pPr algn="ctr"/>
            <a:endParaRPr lang="en-US" sz="2800">
              <a:latin typeface="Arial"/>
              <a:cs typeface="Arial"/>
            </a:endParaRPr>
          </a:p>
          <a:p>
            <a:pPr algn="ctr"/>
            <a:r>
              <a:rPr lang="en-US" sz="2800">
                <a:latin typeface="Arial"/>
                <a:cs typeface="Arial"/>
              </a:rPr>
              <a:t>2 </a:t>
            </a:r>
            <a:r>
              <a:rPr lang="en-US" sz="2800" err="1">
                <a:latin typeface="Arial"/>
                <a:cs typeface="Arial"/>
              </a:rPr>
              <a:t>Critériums</a:t>
            </a:r>
            <a:r>
              <a:rPr lang="en-US" sz="2800">
                <a:latin typeface="Arial"/>
                <a:cs typeface="Arial"/>
              </a:rPr>
              <a:t> </a:t>
            </a:r>
            <a:r>
              <a:rPr lang="en-US" sz="2800" err="1">
                <a:latin typeface="Arial"/>
                <a:cs typeface="Arial"/>
              </a:rPr>
              <a:t>départementaux</a:t>
            </a:r>
            <a:r>
              <a:rPr lang="en-US" sz="2800">
                <a:latin typeface="Arial"/>
                <a:cs typeface="Arial"/>
              </a:rPr>
              <a:t> VTT (12 et 30)</a:t>
            </a:r>
            <a:endParaRPr lang="en-US"/>
          </a:p>
          <a:p>
            <a:pPr algn="ctr"/>
            <a:r>
              <a:rPr lang="en-US" sz="2800">
                <a:latin typeface="Arial"/>
                <a:cs typeface="Arial"/>
              </a:rPr>
              <a:t>   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41278653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E11A0FEB-C27A-EB4E-EC91-957E422E056E}"/>
              </a:ext>
            </a:extLst>
          </p:cNvPr>
          <p:cNvSpPr txBox="1">
            <a:spLocks/>
          </p:cNvSpPr>
          <p:nvPr/>
        </p:nvSpPr>
        <p:spPr>
          <a:xfrm>
            <a:off x="-113913" y="187391"/>
            <a:ext cx="5856252" cy="496127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>
                    <a:lumMod val="50000"/>
                    <a:lumOff val="50000"/>
                  </a:schemeClr>
                </a:solidFill>
                <a:latin typeface="Futura Medium" panose="020B0602020204020303" pitchFamily="34" charset="-79"/>
                <a:ea typeface="+mj-ea"/>
                <a:cs typeface="Futura Medium" panose="020B0602020204020303" pitchFamily="34" charset="-79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fr-FR" sz="3600" b="1">
                <a:solidFill>
                  <a:schemeClr val="accent2"/>
                </a:solidFill>
                <a:latin typeface="+mn-lt"/>
                <a:cs typeface="Futura Medium"/>
              </a:rPr>
              <a:t>COMMISSION JEUNES</a:t>
            </a:r>
            <a:endParaRPr lang="fr-FR" sz="3600" b="1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A695523-B4C2-5C63-D1FD-B3FEE5590418}"/>
              </a:ext>
            </a:extLst>
          </p:cNvPr>
          <p:cNvSpPr txBox="1"/>
          <p:nvPr/>
        </p:nvSpPr>
        <p:spPr>
          <a:xfrm>
            <a:off x="1098144" y="1711307"/>
            <a:ext cx="7429813" cy="390876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err="1">
                <a:latin typeface="Arial"/>
                <a:cs typeface="Arial"/>
              </a:rPr>
              <a:t>Organisations</a:t>
            </a:r>
            <a:r>
              <a:rPr lang="en-US" sz="2800" b="1">
                <a:latin typeface="Arial"/>
                <a:cs typeface="Arial"/>
              </a:rPr>
              <a:t> </a:t>
            </a:r>
            <a:r>
              <a:rPr lang="en-US" sz="2800" b="1" err="1">
                <a:latin typeface="Arial"/>
                <a:cs typeface="Arial"/>
              </a:rPr>
              <a:t>départementales</a:t>
            </a:r>
            <a:r>
              <a:rPr lang="en-US" sz="2800" b="1">
                <a:latin typeface="Arial"/>
                <a:cs typeface="Arial"/>
              </a:rPr>
              <a:t> </a:t>
            </a:r>
            <a:r>
              <a:rPr lang="en-US" sz="2800" b="1" err="1">
                <a:latin typeface="Arial"/>
                <a:cs typeface="Arial"/>
              </a:rPr>
              <a:t>en</a:t>
            </a:r>
            <a:r>
              <a:rPr lang="en-US" sz="2800" b="1">
                <a:latin typeface="Arial"/>
                <a:cs typeface="Arial"/>
              </a:rPr>
              <a:t> 2024</a:t>
            </a:r>
            <a:endParaRPr lang="fr-FR"/>
          </a:p>
          <a:p>
            <a:endParaRPr lang="en-US" sz="2800" b="1">
              <a:latin typeface="Arial"/>
              <a:cs typeface="Arial"/>
            </a:endParaRPr>
          </a:p>
          <a:p>
            <a:pPr algn="ctr"/>
            <a:r>
              <a:rPr lang="en-US" sz="2800">
                <a:latin typeface="Arial"/>
                <a:cs typeface="Arial"/>
              </a:rPr>
              <a:t>2 </a:t>
            </a:r>
            <a:r>
              <a:rPr lang="en-US" sz="2800" err="1">
                <a:latin typeface="Arial"/>
                <a:cs typeface="Arial"/>
              </a:rPr>
              <a:t>Randuros</a:t>
            </a:r>
            <a:r>
              <a:rPr lang="en-US" sz="2800">
                <a:latin typeface="Arial"/>
                <a:cs typeface="Arial"/>
              </a:rPr>
              <a:t> (</a:t>
            </a:r>
            <a:r>
              <a:rPr lang="en-US" sz="2800" err="1">
                <a:latin typeface="Arial"/>
                <a:cs typeface="Arial"/>
              </a:rPr>
              <a:t>Trèfle</a:t>
            </a:r>
            <a:r>
              <a:rPr lang="en-US" sz="2800">
                <a:latin typeface="Arial"/>
                <a:cs typeface="Arial"/>
              </a:rPr>
              <a:t> VTT Codep 34 et 12)</a:t>
            </a:r>
            <a:endParaRPr lang="fr-FR"/>
          </a:p>
          <a:p>
            <a:pPr algn="ctr"/>
            <a:endParaRPr lang="en-US" sz="2800">
              <a:latin typeface="Arial"/>
              <a:cs typeface="Arial"/>
            </a:endParaRPr>
          </a:p>
          <a:p>
            <a:pPr algn="ctr"/>
            <a:r>
              <a:rPr lang="en-US" sz="2800">
                <a:latin typeface="Arial"/>
                <a:cs typeface="Arial"/>
              </a:rPr>
              <a:t>3 Brevets </a:t>
            </a:r>
            <a:r>
              <a:rPr lang="en-US" sz="2800" err="1">
                <a:latin typeface="Arial"/>
                <a:cs typeface="Arial"/>
              </a:rPr>
              <a:t>aiglons</a:t>
            </a:r>
            <a:r>
              <a:rPr lang="en-US" sz="2800">
                <a:latin typeface="Arial"/>
                <a:cs typeface="Arial"/>
              </a:rPr>
              <a:t> Audax (34) EFV </a:t>
            </a:r>
            <a:r>
              <a:rPr lang="en-US" sz="2800" err="1">
                <a:latin typeface="Arial"/>
                <a:cs typeface="Arial"/>
              </a:rPr>
              <a:t>Fabrègues</a:t>
            </a:r>
            <a:r>
              <a:rPr lang="en-US" sz="2800">
                <a:latin typeface="Arial"/>
                <a:cs typeface="Arial"/>
              </a:rPr>
              <a:t> </a:t>
            </a:r>
            <a:endParaRPr lang="fr-FR"/>
          </a:p>
          <a:p>
            <a:pPr algn="ctr"/>
            <a:r>
              <a:rPr lang="en-US" sz="2800">
                <a:latin typeface="Arial"/>
                <a:cs typeface="Arial"/>
              </a:rPr>
              <a:t>                                            </a:t>
            </a:r>
            <a:endParaRPr lang="fr-FR"/>
          </a:p>
          <a:p>
            <a:pPr algn="ctr"/>
            <a:r>
              <a:rPr lang="en-US" sz="2800">
                <a:latin typeface="Arial"/>
                <a:cs typeface="Arial"/>
              </a:rPr>
              <a:t>   </a:t>
            </a:r>
            <a:r>
              <a:rPr lang="en-US" sz="2800" b="1">
                <a:latin typeface="Arial"/>
                <a:cs typeface="Arial"/>
              </a:rPr>
              <a:t>2 Codep </a:t>
            </a:r>
            <a:r>
              <a:rPr lang="en-US" sz="2800" b="1" err="1">
                <a:latin typeface="Arial"/>
                <a:cs typeface="Arial"/>
              </a:rPr>
              <a:t>investis</a:t>
            </a:r>
            <a:r>
              <a:rPr lang="en-US" sz="2800" b="1">
                <a:latin typeface="Arial"/>
                <a:cs typeface="Arial"/>
              </a:rPr>
              <a:t> </a:t>
            </a:r>
            <a:r>
              <a:rPr lang="en-US" sz="2800" b="1" err="1">
                <a:latin typeface="Arial"/>
                <a:cs typeface="Arial"/>
              </a:rPr>
              <a:t>officiellement</a:t>
            </a:r>
            <a:r>
              <a:rPr lang="en-US" sz="2800" b="1">
                <a:latin typeface="Arial"/>
                <a:cs typeface="Arial"/>
              </a:rPr>
              <a:t> au SRAV 34 et 82</a:t>
            </a:r>
          </a:p>
          <a:p>
            <a:pPr algn="ctr"/>
            <a:r>
              <a:rPr lang="en-US" sz="2400">
                <a:latin typeface="Arial"/>
                <a:cs typeface="Arial"/>
              </a:rPr>
              <a:t>  </a:t>
            </a:r>
            <a:endParaRPr lang="en-US" sz="2400"/>
          </a:p>
        </p:txBody>
      </p:sp>
      <p:sp>
        <p:nvSpPr>
          <p:cNvPr id="3" name="Flèche : droite à entaille 2">
            <a:extLst>
              <a:ext uri="{FF2B5EF4-FFF2-40B4-BE49-F238E27FC236}">
                <a16:creationId xmlns:a16="http://schemas.microsoft.com/office/drawing/2014/main" id="{493F7888-5B4E-A522-213F-4CDD32040B49}"/>
              </a:ext>
            </a:extLst>
          </p:cNvPr>
          <p:cNvSpPr/>
          <p:nvPr/>
        </p:nvSpPr>
        <p:spPr>
          <a:xfrm>
            <a:off x="3011318" y="4863683"/>
            <a:ext cx="888999" cy="308942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47809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E11A0FEB-C27A-EB4E-EC91-957E422E056E}"/>
              </a:ext>
            </a:extLst>
          </p:cNvPr>
          <p:cNvSpPr txBox="1">
            <a:spLocks/>
          </p:cNvSpPr>
          <p:nvPr/>
        </p:nvSpPr>
        <p:spPr>
          <a:xfrm>
            <a:off x="-113913" y="187391"/>
            <a:ext cx="5856252" cy="496127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>
                    <a:lumMod val="50000"/>
                    <a:lumOff val="50000"/>
                  </a:schemeClr>
                </a:solidFill>
                <a:latin typeface="Futura Medium" panose="020B0602020204020303" pitchFamily="34" charset="-79"/>
                <a:ea typeface="+mj-ea"/>
                <a:cs typeface="Futura Medium" panose="020B0602020204020303" pitchFamily="34" charset="-79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fr-FR" sz="3600" b="1">
                <a:solidFill>
                  <a:schemeClr val="accent2"/>
                </a:solidFill>
                <a:latin typeface="+mn-lt"/>
                <a:cs typeface="Futura Medium"/>
              </a:rPr>
              <a:t>COMMISSION JEUNES</a:t>
            </a:r>
            <a:endParaRPr lang="fr-FR" sz="3600" b="1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CCDC13E-8AB5-FBAD-523F-45D223EFD9DB}"/>
              </a:ext>
            </a:extLst>
          </p:cNvPr>
          <p:cNvSpPr txBox="1"/>
          <p:nvPr/>
        </p:nvSpPr>
        <p:spPr>
          <a:xfrm>
            <a:off x="368062" y="871268"/>
            <a:ext cx="8407878" cy="427809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latin typeface="Arial"/>
                <a:cs typeface="Arial"/>
              </a:rPr>
              <a:t>Séjour </a:t>
            </a:r>
            <a:r>
              <a:rPr lang="en-US" sz="2400" b="1" dirty="0" err="1">
                <a:latin typeface="Arial"/>
                <a:cs typeface="Arial"/>
              </a:rPr>
              <a:t>Jeunes</a:t>
            </a:r>
            <a:r>
              <a:rPr lang="en-US" sz="2400" b="1" dirty="0">
                <a:latin typeface="Arial"/>
                <a:cs typeface="Arial"/>
              </a:rPr>
              <a:t> </a:t>
            </a:r>
            <a:r>
              <a:rPr lang="en-US" sz="2400" b="1" dirty="0" err="1">
                <a:latin typeface="Arial"/>
                <a:cs typeface="Arial"/>
              </a:rPr>
              <a:t>CoReg</a:t>
            </a:r>
            <a:r>
              <a:rPr lang="en-US" sz="2400" b="1" dirty="0">
                <a:latin typeface="Arial"/>
                <a:cs typeface="Arial"/>
              </a:rPr>
              <a:t> Occitanie 2024</a:t>
            </a:r>
          </a:p>
          <a:p>
            <a:endParaRPr lang="en-US" sz="2400" b="1">
              <a:latin typeface="Arial"/>
              <a:cs typeface="Arial"/>
            </a:endParaRPr>
          </a:p>
          <a:p>
            <a:r>
              <a:rPr lang="en-US" sz="2400" b="1" dirty="0" err="1">
                <a:latin typeface="Arial"/>
                <a:cs typeface="Arial"/>
              </a:rPr>
              <a:t>Catégorie</a:t>
            </a:r>
            <a:r>
              <a:rPr lang="en-US" sz="2400" b="1" dirty="0"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10/12 </a:t>
            </a:r>
            <a:r>
              <a:rPr lang="en-US" sz="2400" dirty="0" err="1">
                <a:latin typeface="Arial"/>
                <a:cs typeface="Arial"/>
              </a:rPr>
              <a:t>ans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réservé</a:t>
            </a:r>
            <a:r>
              <a:rPr lang="en-US" sz="2400" dirty="0">
                <a:latin typeface="Arial"/>
                <a:cs typeface="Arial"/>
              </a:rPr>
              <a:t> aux</a:t>
            </a:r>
            <a:r>
              <a:rPr lang="en-US" sz="2400" b="1" dirty="0">
                <a:latin typeface="Arial"/>
                <a:cs typeface="Arial"/>
              </a:rPr>
              <a:t> </a:t>
            </a:r>
            <a:r>
              <a:rPr lang="en-US" sz="2400" b="1" dirty="0" err="1">
                <a:latin typeface="Arial"/>
                <a:cs typeface="Arial"/>
              </a:rPr>
              <a:t>jeunes</a:t>
            </a:r>
            <a:r>
              <a:rPr lang="en-US" sz="2400" b="1" dirty="0">
                <a:latin typeface="Arial"/>
                <a:cs typeface="Arial"/>
              </a:rPr>
              <a:t> </a:t>
            </a:r>
            <a:r>
              <a:rPr lang="en-US" sz="2400" b="1" dirty="0" err="1">
                <a:latin typeface="Arial"/>
                <a:cs typeface="Arial"/>
              </a:rPr>
              <a:t>qualifiés</a:t>
            </a:r>
            <a:r>
              <a:rPr lang="en-US" sz="2400" dirty="0">
                <a:latin typeface="Arial"/>
                <a:cs typeface="Arial"/>
              </a:rPr>
              <a:t> </a:t>
            </a:r>
            <a:r>
              <a:rPr lang="en-US" sz="2400" b="1" dirty="0">
                <a:latin typeface="Arial"/>
                <a:cs typeface="Arial"/>
              </a:rPr>
              <a:t>CDER</a:t>
            </a:r>
            <a:r>
              <a:rPr lang="en-US" sz="2400" dirty="0">
                <a:latin typeface="Arial"/>
                <a:cs typeface="Arial"/>
              </a:rPr>
              <a:t>,</a:t>
            </a:r>
            <a:endParaRPr lang="en-US" sz="2400" b="1" dirty="0"/>
          </a:p>
          <a:p>
            <a:r>
              <a:rPr lang="en-US" sz="2400" b="1" dirty="0" err="1">
                <a:latin typeface="Arial"/>
                <a:cs typeface="Arial"/>
              </a:rPr>
              <a:t>Catégorie</a:t>
            </a:r>
            <a:r>
              <a:rPr lang="en-US" sz="2400" b="1" dirty="0"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13/18 </a:t>
            </a:r>
            <a:r>
              <a:rPr lang="en-US" sz="2400" dirty="0" err="1">
                <a:latin typeface="Arial"/>
                <a:cs typeface="Arial"/>
              </a:rPr>
              <a:t>ans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ayant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participés</a:t>
            </a:r>
            <a:r>
              <a:rPr lang="en-US" sz="2400" dirty="0">
                <a:latin typeface="Arial"/>
                <a:cs typeface="Arial"/>
              </a:rPr>
              <a:t> aux </a:t>
            </a:r>
            <a:r>
              <a:rPr lang="en-US" sz="2400" b="1" dirty="0" err="1">
                <a:latin typeface="Arial"/>
                <a:cs typeface="Arial"/>
              </a:rPr>
              <a:t>critériums</a:t>
            </a:r>
            <a:r>
              <a:rPr lang="en-US" sz="2400" b="1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départ</a:t>
            </a:r>
            <a:r>
              <a:rPr lang="en-US" sz="2400" dirty="0">
                <a:latin typeface="Arial"/>
                <a:cs typeface="Arial"/>
              </a:rPr>
              <a:t>.</a:t>
            </a:r>
            <a:endParaRPr lang="en-US" sz="2400" dirty="0"/>
          </a:p>
          <a:p>
            <a:endParaRPr lang="en-US" sz="1600" b="1">
              <a:latin typeface="Arial"/>
              <a:cs typeface="Arial"/>
            </a:endParaRPr>
          </a:p>
          <a:p>
            <a:pPr algn="ctr"/>
            <a:r>
              <a:rPr lang="en-US" b="1" dirty="0">
                <a:latin typeface="Arial"/>
                <a:cs typeface="Arial"/>
              </a:rPr>
              <a:t>But </a:t>
            </a:r>
            <a:r>
              <a:rPr lang="en-US" dirty="0">
                <a:latin typeface="Arial"/>
                <a:cs typeface="Arial"/>
              </a:rPr>
              <a:t>: 6 </a:t>
            </a:r>
            <a:r>
              <a:rPr lang="en-US" dirty="0" err="1">
                <a:latin typeface="Arial"/>
                <a:cs typeface="Arial"/>
              </a:rPr>
              <a:t>jeunes</a:t>
            </a:r>
            <a:r>
              <a:rPr lang="en-US" dirty="0">
                <a:latin typeface="Arial"/>
                <a:cs typeface="Arial"/>
              </a:rPr>
              <a:t> au </a:t>
            </a:r>
            <a:r>
              <a:rPr lang="en-US" b="1" dirty="0">
                <a:latin typeface="Arial"/>
                <a:cs typeface="Arial"/>
              </a:rPr>
              <a:t>CNER</a:t>
            </a:r>
            <a:r>
              <a:rPr lang="en-US" dirty="0">
                <a:latin typeface="Arial"/>
                <a:cs typeface="Arial"/>
              </a:rPr>
              <a:t> et 6 au </a:t>
            </a:r>
            <a:r>
              <a:rPr lang="en-US" b="1" dirty="0" err="1">
                <a:latin typeface="Arial"/>
                <a:cs typeface="Arial"/>
              </a:rPr>
              <a:t>critérium</a:t>
            </a:r>
            <a:r>
              <a:rPr lang="en-US" b="1" dirty="0">
                <a:latin typeface="Arial"/>
                <a:cs typeface="Arial"/>
              </a:rPr>
              <a:t> national VTT</a:t>
            </a:r>
          </a:p>
          <a:p>
            <a:pPr algn="ctr"/>
            <a:r>
              <a:rPr lang="en-US" b="1" dirty="0">
                <a:latin typeface="Arial"/>
                <a:cs typeface="Arial"/>
              </a:rPr>
              <a:t>Séjour </a:t>
            </a:r>
            <a:r>
              <a:rPr lang="en-US" b="1" dirty="0" err="1">
                <a:latin typeface="Arial"/>
                <a:cs typeface="Arial"/>
              </a:rPr>
              <a:t>Régional</a:t>
            </a:r>
            <a:r>
              <a:rPr lang="en-US" b="1" dirty="0">
                <a:latin typeface="Arial"/>
                <a:cs typeface="Arial"/>
              </a:rPr>
              <a:t> du 13 au 15 </a:t>
            </a:r>
            <a:r>
              <a:rPr lang="en-US" b="1" dirty="0" err="1">
                <a:latin typeface="Arial"/>
                <a:cs typeface="Arial"/>
              </a:rPr>
              <a:t>avril</a:t>
            </a:r>
            <a:r>
              <a:rPr lang="en-US" b="1" dirty="0">
                <a:latin typeface="Arial"/>
                <a:cs typeface="Arial"/>
              </a:rPr>
              <a:t> à </a:t>
            </a:r>
            <a:r>
              <a:rPr lang="en-US" b="1" dirty="0" err="1">
                <a:latin typeface="Arial"/>
                <a:cs typeface="Arial"/>
              </a:rPr>
              <a:t>Espalion</a:t>
            </a:r>
            <a:endParaRPr lang="en-US" b="1" dirty="0">
              <a:latin typeface="Arial"/>
              <a:cs typeface="Arial"/>
            </a:endParaRPr>
          </a:p>
          <a:p>
            <a:pPr algn="ctr"/>
            <a:r>
              <a:rPr lang="en-US" b="1" dirty="0">
                <a:latin typeface="Arial"/>
                <a:cs typeface="Arial"/>
              </a:rPr>
              <a:t>  29 </a:t>
            </a:r>
            <a:r>
              <a:rPr lang="en-US" b="1" dirty="0" err="1">
                <a:latin typeface="Arial"/>
                <a:cs typeface="Arial"/>
              </a:rPr>
              <a:t>jeunes</a:t>
            </a:r>
            <a:r>
              <a:rPr lang="en-US" b="1" dirty="0">
                <a:latin typeface="Arial"/>
                <a:cs typeface="Arial"/>
              </a:rPr>
              <a:t> </a:t>
            </a:r>
            <a:r>
              <a:rPr lang="en-US" b="1" dirty="0" err="1">
                <a:latin typeface="Arial"/>
                <a:cs typeface="Arial"/>
              </a:rPr>
              <a:t>ont</a:t>
            </a:r>
            <a:r>
              <a:rPr lang="en-US" b="1" dirty="0">
                <a:latin typeface="Arial"/>
                <a:cs typeface="Arial"/>
              </a:rPr>
              <a:t> </a:t>
            </a:r>
            <a:r>
              <a:rPr lang="en-US" b="1" dirty="0" err="1">
                <a:latin typeface="Arial"/>
                <a:cs typeface="Arial"/>
              </a:rPr>
              <a:t>participés</a:t>
            </a:r>
            <a:r>
              <a:rPr lang="en-US" b="1" dirty="0">
                <a:latin typeface="Arial"/>
                <a:cs typeface="Arial"/>
              </a:rPr>
              <a:t>, 13 </a:t>
            </a:r>
            <a:r>
              <a:rPr lang="en-US" b="1" dirty="0" err="1">
                <a:latin typeface="Arial"/>
                <a:cs typeface="Arial"/>
              </a:rPr>
              <a:t>éducation</a:t>
            </a:r>
            <a:r>
              <a:rPr lang="en-US" b="1" dirty="0">
                <a:latin typeface="Arial"/>
                <a:cs typeface="Arial"/>
              </a:rPr>
              <a:t> </a:t>
            </a:r>
            <a:r>
              <a:rPr lang="en-US" b="1" dirty="0" err="1">
                <a:latin typeface="Arial"/>
                <a:cs typeface="Arial"/>
              </a:rPr>
              <a:t>routière</a:t>
            </a:r>
            <a:r>
              <a:rPr lang="en-US" b="1" dirty="0">
                <a:latin typeface="Arial"/>
                <a:cs typeface="Arial"/>
              </a:rPr>
              <a:t> et 16 </a:t>
            </a:r>
            <a:r>
              <a:rPr lang="en-US" b="1" dirty="0" err="1">
                <a:latin typeface="Arial"/>
                <a:cs typeface="Arial"/>
              </a:rPr>
              <a:t>critérium</a:t>
            </a:r>
            <a:r>
              <a:rPr lang="en-US" b="1" dirty="0">
                <a:latin typeface="Arial"/>
                <a:cs typeface="Arial"/>
              </a:rPr>
              <a:t> VTT.</a:t>
            </a:r>
          </a:p>
          <a:p>
            <a:pPr algn="ctr"/>
            <a:r>
              <a:rPr lang="en-US" b="1" dirty="0">
                <a:latin typeface="Arial"/>
                <a:cs typeface="Arial"/>
              </a:rPr>
              <a:t> Les </a:t>
            </a:r>
            <a:r>
              <a:rPr lang="en-US" b="1" dirty="0" err="1">
                <a:latin typeface="Arial"/>
                <a:cs typeface="Arial"/>
              </a:rPr>
              <a:t>épreuves</a:t>
            </a:r>
            <a:r>
              <a:rPr lang="en-US" b="1" dirty="0">
                <a:latin typeface="Arial"/>
                <a:cs typeface="Arial"/>
              </a:rPr>
              <a:t> de terrain </a:t>
            </a:r>
            <a:r>
              <a:rPr lang="en-US" b="1" dirty="0" err="1">
                <a:latin typeface="Arial"/>
                <a:cs typeface="Arial"/>
              </a:rPr>
              <a:t>ont</a:t>
            </a:r>
            <a:r>
              <a:rPr lang="en-US" b="1" dirty="0">
                <a:latin typeface="Arial"/>
                <a:cs typeface="Arial"/>
              </a:rPr>
              <a:t> </a:t>
            </a:r>
            <a:r>
              <a:rPr lang="en-US" b="1" dirty="0" err="1">
                <a:latin typeface="Arial"/>
                <a:cs typeface="Arial"/>
              </a:rPr>
              <a:t>été</a:t>
            </a:r>
            <a:r>
              <a:rPr lang="en-US" b="1" dirty="0">
                <a:latin typeface="Arial"/>
                <a:cs typeface="Arial"/>
              </a:rPr>
              <a:t> </a:t>
            </a:r>
            <a:r>
              <a:rPr lang="en-US" b="1" dirty="0" err="1">
                <a:latin typeface="Arial"/>
                <a:cs typeface="Arial"/>
              </a:rPr>
              <a:t>préparées</a:t>
            </a:r>
            <a:r>
              <a:rPr lang="en-US" b="1" dirty="0">
                <a:latin typeface="Arial"/>
                <a:cs typeface="Arial"/>
              </a:rPr>
              <a:t> par les </a:t>
            </a:r>
            <a:r>
              <a:rPr lang="en-US" b="1" dirty="0" err="1">
                <a:latin typeface="Arial"/>
                <a:cs typeface="Arial"/>
              </a:rPr>
              <a:t>éducateurs</a:t>
            </a:r>
            <a:r>
              <a:rPr lang="en-US" b="1" dirty="0">
                <a:latin typeface="Arial"/>
                <a:cs typeface="Arial"/>
              </a:rPr>
              <a:t> de                   </a:t>
            </a:r>
            <a:r>
              <a:rPr lang="en-US" b="1" dirty="0" err="1">
                <a:latin typeface="Arial"/>
                <a:cs typeface="Arial"/>
              </a:rPr>
              <a:t>l'EFV</a:t>
            </a:r>
            <a:r>
              <a:rPr lang="en-US" b="1" dirty="0">
                <a:latin typeface="Arial"/>
                <a:cs typeface="Arial"/>
              </a:rPr>
              <a:t> </a:t>
            </a:r>
            <a:r>
              <a:rPr lang="en-US" b="1" dirty="0" err="1">
                <a:latin typeface="Arial"/>
                <a:cs typeface="Arial"/>
              </a:rPr>
              <a:t>Espalion</a:t>
            </a:r>
            <a:r>
              <a:rPr lang="en-US" b="1" dirty="0">
                <a:latin typeface="Arial"/>
                <a:cs typeface="Arial"/>
              </a:rPr>
              <a:t> et la </a:t>
            </a:r>
            <a:r>
              <a:rPr lang="en-US" b="1" dirty="0" err="1">
                <a:latin typeface="Arial"/>
                <a:cs typeface="Arial"/>
              </a:rPr>
              <a:t>partie</a:t>
            </a:r>
            <a:r>
              <a:rPr lang="en-US" b="1" dirty="0">
                <a:latin typeface="Arial"/>
                <a:cs typeface="Arial"/>
              </a:rPr>
              <a:t> </a:t>
            </a:r>
            <a:r>
              <a:rPr lang="en-US" b="1" dirty="0" err="1">
                <a:latin typeface="Arial"/>
                <a:cs typeface="Arial"/>
              </a:rPr>
              <a:t>théorique</a:t>
            </a:r>
            <a:r>
              <a:rPr lang="en-US" b="1" dirty="0">
                <a:latin typeface="Arial"/>
                <a:cs typeface="Arial"/>
              </a:rPr>
              <a:t> par le DRJ avec 14 </a:t>
            </a:r>
            <a:r>
              <a:rPr lang="en-US" b="1" dirty="0" err="1">
                <a:latin typeface="Arial"/>
                <a:cs typeface="Arial"/>
              </a:rPr>
              <a:t>éducateurs</a:t>
            </a:r>
            <a:r>
              <a:rPr lang="en-US" b="1" dirty="0">
                <a:latin typeface="Arial"/>
                <a:cs typeface="Arial"/>
              </a:rPr>
              <a:t>.</a:t>
            </a:r>
            <a:endParaRPr lang="en-US" dirty="0"/>
          </a:p>
          <a:p>
            <a:pPr algn="ctr"/>
            <a:endParaRPr lang="en-US" b="1" dirty="0">
              <a:latin typeface="Arial"/>
              <a:cs typeface="Arial"/>
            </a:endParaRPr>
          </a:p>
          <a:p>
            <a:pPr algn="ctr"/>
            <a:r>
              <a:rPr lang="en-US" b="1" dirty="0" err="1">
                <a:latin typeface="Arial"/>
                <a:cs typeface="Arial"/>
              </a:rPr>
              <a:t>Coût</a:t>
            </a:r>
            <a:r>
              <a:rPr lang="en-US" b="1" dirty="0">
                <a:latin typeface="Arial"/>
                <a:cs typeface="Arial"/>
              </a:rPr>
              <a:t> du Séjour</a:t>
            </a:r>
            <a:r>
              <a:rPr lang="en-US" dirty="0">
                <a:latin typeface="Arial"/>
                <a:cs typeface="Arial"/>
              </a:rPr>
              <a:t> : 7043€ </a:t>
            </a:r>
            <a:r>
              <a:rPr lang="en-US" dirty="0" err="1">
                <a:latin typeface="Arial"/>
                <a:cs typeface="Arial"/>
              </a:rPr>
              <a:t>dont</a:t>
            </a:r>
            <a:r>
              <a:rPr lang="en-US" dirty="0">
                <a:latin typeface="Arial"/>
                <a:cs typeface="Arial"/>
              </a:rPr>
              <a:t> 88% pris </a:t>
            </a:r>
            <a:r>
              <a:rPr lang="en-US" dirty="0" err="1">
                <a:latin typeface="Arial"/>
                <a:cs typeface="Arial"/>
              </a:rPr>
              <a:t>en</a:t>
            </a:r>
            <a:r>
              <a:rPr lang="en-US" dirty="0">
                <a:latin typeface="Arial"/>
                <a:cs typeface="Arial"/>
              </a:rPr>
              <a:t> charge </a:t>
            </a:r>
            <a:r>
              <a:rPr lang="en-US" dirty="0" err="1">
                <a:latin typeface="Arial"/>
                <a:cs typeface="Arial"/>
              </a:rPr>
              <a:t>CoReg</a:t>
            </a:r>
            <a:endParaRPr lang="en-US"/>
          </a:p>
          <a:p>
            <a:pPr algn="ctr"/>
            <a:r>
              <a:rPr lang="en-US" b="1" dirty="0">
                <a:latin typeface="Arial"/>
                <a:cs typeface="Arial"/>
              </a:rPr>
              <a:t>    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52238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E11A0FEB-C27A-EB4E-EC91-957E422E056E}"/>
              </a:ext>
            </a:extLst>
          </p:cNvPr>
          <p:cNvSpPr txBox="1">
            <a:spLocks/>
          </p:cNvSpPr>
          <p:nvPr/>
        </p:nvSpPr>
        <p:spPr>
          <a:xfrm>
            <a:off x="-113913" y="187391"/>
            <a:ext cx="5856252" cy="496127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>
                    <a:lumMod val="50000"/>
                    <a:lumOff val="50000"/>
                  </a:schemeClr>
                </a:solidFill>
                <a:latin typeface="Futura Medium" panose="020B0602020204020303" pitchFamily="34" charset="-79"/>
                <a:ea typeface="+mj-ea"/>
                <a:cs typeface="Futura Medium" panose="020B0602020204020303" pitchFamily="34" charset="-79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fr-FR" sz="3600" b="1">
                <a:solidFill>
                  <a:schemeClr val="accent2"/>
                </a:solidFill>
                <a:latin typeface="+mn-lt"/>
                <a:cs typeface="Futura Medium"/>
              </a:rPr>
              <a:t>COMMISSION JEUNES</a:t>
            </a:r>
            <a:endParaRPr lang="fr-FR" sz="3600" b="1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660C051-CF92-1F7A-0C75-D7A6C87228C0}"/>
              </a:ext>
            </a:extLst>
          </p:cNvPr>
          <p:cNvSpPr txBox="1"/>
          <p:nvPr/>
        </p:nvSpPr>
        <p:spPr>
          <a:xfrm>
            <a:off x="413723" y="1224031"/>
            <a:ext cx="8472001" cy="4893647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latin typeface="Arial"/>
                <a:cs typeface="Arial"/>
              </a:rPr>
              <a:t>Finales </a:t>
            </a:r>
            <a:r>
              <a:rPr lang="en-US" sz="2400" b="1" err="1">
                <a:latin typeface="Arial"/>
                <a:cs typeface="Arial"/>
              </a:rPr>
              <a:t>nationales</a:t>
            </a:r>
            <a:r>
              <a:rPr lang="en-US" sz="2400" b="1">
                <a:latin typeface="Arial"/>
                <a:cs typeface="Arial"/>
              </a:rPr>
              <a:t> du </a:t>
            </a:r>
            <a:r>
              <a:rPr lang="en-US" sz="2400" b="1" err="1">
                <a:latin typeface="Arial"/>
                <a:cs typeface="Arial"/>
              </a:rPr>
              <a:t>jeune</a:t>
            </a:r>
            <a:r>
              <a:rPr lang="en-US" sz="2400" b="1">
                <a:latin typeface="Arial"/>
                <a:cs typeface="Arial"/>
              </a:rPr>
              <a:t> </a:t>
            </a:r>
            <a:r>
              <a:rPr lang="en-US" sz="2400" b="1" err="1">
                <a:latin typeface="Arial"/>
                <a:cs typeface="Arial"/>
              </a:rPr>
              <a:t>cyclotouriste</a:t>
            </a:r>
            <a:r>
              <a:rPr lang="en-US" sz="2400" b="1">
                <a:latin typeface="Arial"/>
                <a:cs typeface="Arial"/>
              </a:rPr>
              <a:t> </a:t>
            </a:r>
          </a:p>
          <a:p>
            <a:r>
              <a:rPr lang="en-US" sz="2400" b="1">
                <a:latin typeface="Arial"/>
                <a:cs typeface="Arial"/>
              </a:rPr>
              <a:t>V T </a:t>
            </a:r>
            <a:r>
              <a:rPr lang="en-US" sz="2400" b="1" err="1">
                <a:latin typeface="Arial"/>
                <a:cs typeface="Arial"/>
              </a:rPr>
              <a:t>T</a:t>
            </a:r>
            <a:r>
              <a:rPr lang="en-US" sz="2400" b="1">
                <a:latin typeface="Arial"/>
                <a:cs typeface="Arial"/>
              </a:rPr>
              <a:t> et concours national </a:t>
            </a:r>
            <a:r>
              <a:rPr lang="en-US" sz="2400" b="1" err="1">
                <a:latin typeface="Arial"/>
                <a:cs typeface="Arial"/>
              </a:rPr>
              <a:t>d'éducation</a:t>
            </a:r>
            <a:r>
              <a:rPr lang="en-US" sz="2400" b="1">
                <a:latin typeface="Arial"/>
                <a:cs typeface="Arial"/>
              </a:rPr>
              <a:t> </a:t>
            </a:r>
            <a:r>
              <a:rPr lang="en-US" sz="2400" b="1" err="1">
                <a:latin typeface="Arial"/>
                <a:cs typeface="Arial"/>
              </a:rPr>
              <a:t>routiére</a:t>
            </a:r>
            <a:endParaRPr lang="en-US" sz="2400" b="1">
              <a:latin typeface="Arial"/>
              <a:cs typeface="Arial"/>
            </a:endParaRPr>
          </a:p>
          <a:p>
            <a:endParaRPr lang="en-US" sz="2400" b="1">
              <a:latin typeface="Arial"/>
              <a:cs typeface="Arial"/>
            </a:endParaRPr>
          </a:p>
          <a:p>
            <a:r>
              <a:rPr lang="en-US" err="1">
                <a:latin typeface="Arial"/>
                <a:cs typeface="Arial"/>
              </a:rPr>
              <a:t>Ces</a:t>
            </a:r>
            <a:r>
              <a:rPr lang="en-US">
                <a:latin typeface="Arial"/>
                <a:cs typeface="Arial"/>
              </a:rPr>
              <a:t> finales </a:t>
            </a:r>
            <a:r>
              <a:rPr lang="en-US" err="1">
                <a:latin typeface="Arial"/>
                <a:cs typeface="Arial"/>
              </a:rPr>
              <a:t>ont</a:t>
            </a:r>
            <a:r>
              <a:rPr lang="en-US">
                <a:latin typeface="Arial"/>
                <a:cs typeface="Arial"/>
              </a:rPr>
              <a:t> </a:t>
            </a:r>
            <a:r>
              <a:rPr lang="en-US" err="1">
                <a:latin typeface="Arial"/>
                <a:cs typeface="Arial"/>
              </a:rPr>
              <a:t>eu</a:t>
            </a:r>
            <a:r>
              <a:rPr lang="en-US">
                <a:latin typeface="Arial"/>
                <a:cs typeface="Arial"/>
              </a:rPr>
              <a:t> lieu à </a:t>
            </a:r>
            <a:r>
              <a:rPr lang="en-US" err="1">
                <a:latin typeface="Arial"/>
                <a:cs typeface="Arial"/>
              </a:rPr>
              <a:t>Prayssac</a:t>
            </a:r>
            <a:r>
              <a:rPr lang="en-US">
                <a:latin typeface="Arial"/>
                <a:cs typeface="Arial"/>
              </a:rPr>
              <a:t> (46 ) </a:t>
            </a:r>
            <a:r>
              <a:rPr lang="en-US" err="1">
                <a:latin typeface="Arial"/>
                <a:cs typeface="Arial"/>
              </a:rPr>
              <a:t>lors</a:t>
            </a:r>
            <a:r>
              <a:rPr lang="en-US">
                <a:latin typeface="Arial"/>
                <a:cs typeface="Arial"/>
              </a:rPr>
              <a:t> d'un séjour du 8 au 11 </a:t>
            </a:r>
            <a:r>
              <a:rPr lang="en-US" err="1">
                <a:latin typeface="Arial"/>
                <a:cs typeface="Arial"/>
              </a:rPr>
              <a:t>mai</a:t>
            </a:r>
            <a:r>
              <a:rPr lang="en-US">
                <a:latin typeface="Arial"/>
                <a:cs typeface="Arial"/>
              </a:rPr>
              <a:t>.</a:t>
            </a:r>
          </a:p>
          <a:p>
            <a:endParaRPr lang="en-US">
              <a:latin typeface="Arial"/>
              <a:cs typeface="Arial"/>
            </a:endParaRPr>
          </a:p>
          <a:p>
            <a:r>
              <a:rPr lang="en-US">
                <a:latin typeface="Arial"/>
                <a:cs typeface="Arial"/>
              </a:rPr>
              <a:t>Après 5 </a:t>
            </a:r>
            <a:r>
              <a:rPr lang="en-US" err="1">
                <a:latin typeface="Arial"/>
                <a:cs typeface="Arial"/>
              </a:rPr>
              <a:t>années</a:t>
            </a:r>
            <a:r>
              <a:rPr lang="en-US">
                <a:latin typeface="Arial"/>
                <a:cs typeface="Arial"/>
              </a:rPr>
              <a:t> de non-participation, le Coreg </a:t>
            </a:r>
            <a:r>
              <a:rPr lang="en-US" err="1">
                <a:latin typeface="Arial"/>
                <a:cs typeface="Arial"/>
              </a:rPr>
              <a:t>occitanie</a:t>
            </a:r>
            <a:r>
              <a:rPr lang="en-US">
                <a:latin typeface="Arial"/>
                <a:cs typeface="Arial"/>
              </a:rPr>
              <a:t> a </a:t>
            </a:r>
            <a:r>
              <a:rPr lang="en-US" err="1">
                <a:latin typeface="Arial"/>
                <a:cs typeface="Arial"/>
              </a:rPr>
              <a:t>participé</a:t>
            </a:r>
            <a:r>
              <a:rPr lang="en-US">
                <a:latin typeface="Arial"/>
                <a:cs typeface="Arial"/>
              </a:rPr>
              <a:t> </a:t>
            </a:r>
            <a:r>
              <a:rPr lang="en-US" err="1">
                <a:latin typeface="Arial"/>
                <a:cs typeface="Arial"/>
              </a:rPr>
              <a:t>cette</a:t>
            </a:r>
            <a:r>
              <a:rPr lang="en-US">
                <a:latin typeface="Arial"/>
                <a:cs typeface="Arial"/>
              </a:rPr>
              <a:t> </a:t>
            </a:r>
            <a:r>
              <a:rPr lang="en-US" err="1">
                <a:latin typeface="Arial"/>
                <a:cs typeface="Arial"/>
              </a:rPr>
              <a:t>année</a:t>
            </a:r>
            <a:r>
              <a:rPr lang="en-US">
                <a:latin typeface="Arial"/>
                <a:cs typeface="Arial"/>
              </a:rPr>
              <a:t> aux finales </a:t>
            </a:r>
            <a:r>
              <a:rPr lang="en-US" err="1">
                <a:latin typeface="Arial"/>
                <a:cs typeface="Arial"/>
              </a:rPr>
              <a:t>nationales</a:t>
            </a:r>
            <a:r>
              <a:rPr lang="en-US">
                <a:latin typeface="Arial"/>
                <a:cs typeface="Arial"/>
              </a:rPr>
              <a:t> à </a:t>
            </a:r>
            <a:r>
              <a:rPr lang="en-US" err="1">
                <a:latin typeface="Arial"/>
                <a:cs typeface="Arial"/>
              </a:rPr>
              <a:t>Prayssac</a:t>
            </a:r>
            <a:r>
              <a:rPr lang="en-US">
                <a:latin typeface="Arial"/>
                <a:cs typeface="Arial"/>
              </a:rPr>
              <a:t> (46) :</a:t>
            </a:r>
          </a:p>
          <a:p>
            <a:endParaRPr lang="en-US">
              <a:latin typeface="Arial"/>
              <a:cs typeface="Arial"/>
            </a:endParaRPr>
          </a:p>
          <a:p>
            <a:pPr marL="342900" indent="-342900">
              <a:buFont typeface="Wingdings"/>
              <a:buChar char="Ø"/>
            </a:pPr>
            <a:r>
              <a:rPr lang="en-US">
                <a:latin typeface="Arial"/>
                <a:cs typeface="Arial"/>
              </a:rPr>
              <a:t>5 garçons et 1 fille </a:t>
            </a:r>
            <a:r>
              <a:rPr lang="en-US" err="1">
                <a:latin typeface="Arial"/>
                <a:cs typeface="Arial"/>
              </a:rPr>
              <a:t>ont</a:t>
            </a:r>
            <a:r>
              <a:rPr lang="en-US">
                <a:latin typeface="Arial"/>
                <a:cs typeface="Arial"/>
              </a:rPr>
              <a:t> </a:t>
            </a:r>
            <a:r>
              <a:rPr lang="en-US" err="1">
                <a:latin typeface="Arial"/>
                <a:cs typeface="Arial"/>
              </a:rPr>
              <a:t>défendu</a:t>
            </a:r>
            <a:r>
              <a:rPr lang="en-US">
                <a:latin typeface="Arial"/>
                <a:cs typeface="Arial"/>
              </a:rPr>
              <a:t> les couleurs </a:t>
            </a:r>
            <a:r>
              <a:rPr lang="en-US" err="1">
                <a:latin typeface="Arial"/>
                <a:cs typeface="Arial"/>
              </a:rPr>
              <a:t>Occitanes</a:t>
            </a:r>
            <a:r>
              <a:rPr lang="en-US">
                <a:latin typeface="Arial"/>
                <a:cs typeface="Arial"/>
              </a:rPr>
              <a:t> au </a:t>
            </a:r>
            <a:r>
              <a:rPr lang="en-US" err="1">
                <a:latin typeface="Arial"/>
                <a:cs typeface="Arial"/>
              </a:rPr>
              <a:t>critérium</a:t>
            </a:r>
            <a:endParaRPr lang="en-US">
              <a:latin typeface="Arial"/>
              <a:cs typeface="Arial"/>
            </a:endParaRPr>
          </a:p>
          <a:p>
            <a:pPr marL="342900" indent="-342900">
              <a:buFont typeface="Wingdings"/>
              <a:buChar char="Ø"/>
            </a:pPr>
            <a:r>
              <a:rPr lang="en-US">
                <a:latin typeface="Arial"/>
                <a:cs typeface="Arial"/>
              </a:rPr>
              <a:t>VTT  4 garçons et 1 fille au concours </a:t>
            </a:r>
            <a:r>
              <a:rPr lang="en-US" err="1">
                <a:latin typeface="Arial"/>
                <a:cs typeface="Arial"/>
              </a:rPr>
              <a:t>d'éducation</a:t>
            </a:r>
            <a:r>
              <a:rPr lang="en-US">
                <a:latin typeface="Arial"/>
                <a:cs typeface="Arial"/>
              </a:rPr>
              <a:t> </a:t>
            </a:r>
            <a:r>
              <a:rPr lang="en-US" err="1">
                <a:latin typeface="Arial"/>
                <a:cs typeface="Arial"/>
              </a:rPr>
              <a:t>routiére</a:t>
            </a:r>
            <a:endParaRPr lang="en-US">
              <a:latin typeface="Arial"/>
              <a:cs typeface="Arial"/>
            </a:endParaRPr>
          </a:p>
          <a:p>
            <a:pPr marL="342900" indent="-342900">
              <a:buFont typeface="Wingdings"/>
              <a:buChar char="Ø"/>
            </a:pPr>
            <a:r>
              <a:rPr lang="en-US">
                <a:latin typeface="Arial"/>
                <a:cs typeface="Arial"/>
              </a:rPr>
              <a:t>4 EFV </a:t>
            </a:r>
            <a:r>
              <a:rPr lang="en-US" err="1">
                <a:latin typeface="Arial"/>
                <a:cs typeface="Arial"/>
              </a:rPr>
              <a:t>d'Occitanie</a:t>
            </a:r>
            <a:r>
              <a:rPr lang="en-US">
                <a:latin typeface="Arial"/>
                <a:cs typeface="Arial"/>
              </a:rPr>
              <a:t> </a:t>
            </a:r>
            <a:r>
              <a:rPr lang="en-US" err="1">
                <a:latin typeface="Arial"/>
                <a:cs typeface="Arial"/>
              </a:rPr>
              <a:t>présentes</a:t>
            </a:r>
            <a:endParaRPr lang="en-US">
              <a:latin typeface="Arial"/>
              <a:cs typeface="Arial"/>
            </a:endParaRPr>
          </a:p>
          <a:p>
            <a:pPr marL="342900" indent="-342900">
              <a:buFont typeface="Wingdings"/>
              <a:buChar char="Ø"/>
            </a:pPr>
            <a:r>
              <a:rPr lang="en-US">
                <a:latin typeface="Arial"/>
                <a:cs typeface="Arial"/>
              </a:rPr>
              <a:t>5 </a:t>
            </a:r>
            <a:r>
              <a:rPr lang="en-US" err="1">
                <a:latin typeface="Arial"/>
                <a:cs typeface="Arial"/>
              </a:rPr>
              <a:t>éducateurs</a:t>
            </a:r>
            <a:r>
              <a:rPr lang="en-US">
                <a:latin typeface="Arial"/>
                <a:cs typeface="Arial"/>
              </a:rPr>
              <a:t> </a:t>
            </a:r>
            <a:r>
              <a:rPr lang="en-US" err="1">
                <a:latin typeface="Arial"/>
                <a:cs typeface="Arial"/>
              </a:rPr>
              <a:t>présents</a:t>
            </a:r>
            <a:r>
              <a:rPr lang="en-US">
                <a:latin typeface="Arial"/>
                <a:cs typeface="Arial"/>
              </a:rPr>
              <a:t> et 2 parents </a:t>
            </a:r>
            <a:r>
              <a:rPr lang="en-US" err="1">
                <a:latin typeface="Arial"/>
                <a:cs typeface="Arial"/>
              </a:rPr>
              <a:t>accompagnateurs</a:t>
            </a:r>
            <a:endParaRPr lang="en-US">
              <a:latin typeface="Arial"/>
              <a:cs typeface="Arial"/>
            </a:endParaRPr>
          </a:p>
          <a:p>
            <a:pPr marL="342900" indent="-342900">
              <a:buFont typeface="Wingdings"/>
              <a:buChar char="Ø"/>
            </a:pPr>
            <a:endParaRPr lang="en-US">
              <a:latin typeface="Arial"/>
              <a:cs typeface="Arial"/>
            </a:endParaRPr>
          </a:p>
          <a:p>
            <a:r>
              <a:rPr lang="en-US" b="1" err="1">
                <a:latin typeface="Arial"/>
                <a:cs typeface="Arial"/>
              </a:rPr>
              <a:t>Résultats</a:t>
            </a:r>
            <a:endParaRPr lang="en-US" b="1">
              <a:latin typeface="Arial"/>
              <a:cs typeface="Arial"/>
            </a:endParaRPr>
          </a:p>
          <a:p>
            <a:r>
              <a:rPr lang="en-US">
                <a:latin typeface="Arial"/>
                <a:cs typeface="Arial"/>
              </a:rPr>
              <a:t>Cout du séjour : 4192€ pris </a:t>
            </a:r>
            <a:r>
              <a:rPr lang="en-US" err="1">
                <a:latin typeface="Arial"/>
                <a:cs typeface="Arial"/>
              </a:rPr>
              <a:t>en</a:t>
            </a:r>
            <a:r>
              <a:rPr lang="en-US">
                <a:latin typeface="Arial"/>
                <a:cs typeface="Arial"/>
              </a:rPr>
              <a:t> charge 100% Coreg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3282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E11A0FEB-C27A-EB4E-EC91-957E422E056E}"/>
              </a:ext>
            </a:extLst>
          </p:cNvPr>
          <p:cNvSpPr txBox="1">
            <a:spLocks/>
          </p:cNvSpPr>
          <p:nvPr/>
        </p:nvSpPr>
        <p:spPr>
          <a:xfrm>
            <a:off x="-113913" y="187391"/>
            <a:ext cx="5856252" cy="496127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>
                    <a:lumMod val="50000"/>
                    <a:lumOff val="50000"/>
                  </a:schemeClr>
                </a:solidFill>
                <a:latin typeface="Futura Medium" panose="020B0602020204020303" pitchFamily="34" charset="-79"/>
                <a:ea typeface="+mj-ea"/>
                <a:cs typeface="Futura Medium" panose="020B0602020204020303" pitchFamily="34" charset="-79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fr-FR" sz="3600" b="1">
                <a:solidFill>
                  <a:schemeClr val="accent2"/>
                </a:solidFill>
                <a:latin typeface="+mn-lt"/>
                <a:cs typeface="Futura Medium"/>
              </a:rPr>
              <a:t>COMMISSION JEUNES</a:t>
            </a:r>
            <a:endParaRPr lang="fr-FR" sz="3600" b="1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8025326-044E-F2D6-B67B-F579CF0C8E97}"/>
              </a:ext>
            </a:extLst>
          </p:cNvPr>
          <p:cNvSpPr txBox="1"/>
          <p:nvPr/>
        </p:nvSpPr>
        <p:spPr>
          <a:xfrm>
            <a:off x="1085375" y="1710191"/>
            <a:ext cx="7655539" cy="35394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>
                <a:latin typeface="Arial"/>
                <a:cs typeface="Arial"/>
              </a:rPr>
              <a:t>Dotation </a:t>
            </a:r>
            <a:r>
              <a:rPr lang="en-US" sz="2800" b="1" err="1">
                <a:latin typeface="Arial"/>
                <a:cs typeface="Arial"/>
              </a:rPr>
              <a:t>financières</a:t>
            </a:r>
            <a:r>
              <a:rPr lang="en-US" sz="2800" b="1">
                <a:latin typeface="Arial"/>
                <a:cs typeface="Arial"/>
              </a:rPr>
              <a:t> structures </a:t>
            </a:r>
            <a:r>
              <a:rPr lang="en-US" sz="2800" b="1" err="1">
                <a:latin typeface="Arial"/>
                <a:cs typeface="Arial"/>
              </a:rPr>
              <a:t>accueil</a:t>
            </a:r>
            <a:r>
              <a:rPr lang="en-US" sz="2800" b="1">
                <a:latin typeface="Arial"/>
                <a:cs typeface="Arial"/>
              </a:rPr>
              <a:t> </a:t>
            </a:r>
            <a:r>
              <a:rPr lang="en-US" sz="2800" b="1" err="1">
                <a:latin typeface="Arial"/>
                <a:cs typeface="Arial"/>
              </a:rPr>
              <a:t>jeunes</a:t>
            </a:r>
            <a:endParaRPr lang="en-US" sz="2800" b="1">
              <a:latin typeface="Arial"/>
              <a:cs typeface="Arial"/>
            </a:endParaRPr>
          </a:p>
          <a:p>
            <a:pPr algn="ctr"/>
            <a:r>
              <a:rPr lang="en-US" sz="2800">
                <a:latin typeface="Arial"/>
                <a:cs typeface="Arial"/>
              </a:rPr>
              <a:t>12 structures </a:t>
            </a:r>
            <a:r>
              <a:rPr lang="en-US" sz="2800" err="1">
                <a:latin typeface="Arial"/>
                <a:cs typeface="Arial"/>
              </a:rPr>
              <a:t>jeunes</a:t>
            </a:r>
            <a:r>
              <a:rPr lang="en-US" sz="2800">
                <a:latin typeface="Arial"/>
                <a:cs typeface="Arial"/>
              </a:rPr>
              <a:t> </a:t>
            </a:r>
            <a:r>
              <a:rPr lang="en-US" sz="2800" err="1">
                <a:latin typeface="Arial"/>
                <a:cs typeface="Arial"/>
              </a:rPr>
              <a:t>ont</a:t>
            </a:r>
            <a:r>
              <a:rPr lang="en-US" sz="2800">
                <a:latin typeface="Arial"/>
                <a:cs typeface="Arial"/>
              </a:rPr>
              <a:t> </a:t>
            </a:r>
            <a:r>
              <a:rPr lang="en-US" sz="2800" err="1">
                <a:latin typeface="Arial"/>
                <a:cs typeface="Arial"/>
              </a:rPr>
              <a:t>répondu</a:t>
            </a:r>
            <a:r>
              <a:rPr lang="en-US" sz="2800">
                <a:latin typeface="Arial"/>
                <a:cs typeface="Arial"/>
              </a:rPr>
              <a:t> aux </a:t>
            </a:r>
            <a:r>
              <a:rPr lang="en-US" sz="2800" err="1">
                <a:latin typeface="Arial"/>
                <a:cs typeface="Arial"/>
              </a:rPr>
              <a:t>critères</a:t>
            </a:r>
            <a:r>
              <a:rPr lang="en-US" sz="2800">
                <a:latin typeface="Arial"/>
                <a:cs typeface="Arial"/>
              </a:rPr>
              <a:t> </a:t>
            </a:r>
            <a:r>
              <a:rPr lang="en-US" sz="2800" err="1">
                <a:latin typeface="Arial"/>
                <a:cs typeface="Arial"/>
              </a:rPr>
              <a:t>concernant</a:t>
            </a:r>
            <a:r>
              <a:rPr lang="en-US" sz="2800">
                <a:latin typeface="Arial"/>
                <a:cs typeface="Arial"/>
              </a:rPr>
              <a:t> </a:t>
            </a:r>
            <a:r>
              <a:rPr lang="en-US" sz="2800" err="1">
                <a:latin typeface="Arial"/>
                <a:cs typeface="Arial"/>
              </a:rPr>
              <a:t>cette</a:t>
            </a:r>
            <a:r>
              <a:rPr lang="en-US" sz="2800">
                <a:latin typeface="Arial"/>
                <a:cs typeface="Arial"/>
              </a:rPr>
              <a:t> dotation.</a:t>
            </a:r>
          </a:p>
          <a:p>
            <a:pPr algn="ctr"/>
            <a:r>
              <a:rPr lang="en-US" sz="2800" i="1">
                <a:latin typeface="Arial"/>
                <a:cs typeface="Arial"/>
              </a:rPr>
              <a:t>Rappel attribution de la dotation</a:t>
            </a:r>
          </a:p>
          <a:p>
            <a:pPr algn="ctr"/>
            <a:endParaRPr lang="en-US" sz="2800">
              <a:latin typeface="Arial"/>
              <a:cs typeface="Arial"/>
            </a:endParaRPr>
          </a:p>
          <a:p>
            <a:pPr algn="ctr"/>
            <a:r>
              <a:rPr lang="en-US" sz="2800" b="1">
                <a:latin typeface="Arial"/>
                <a:cs typeface="Arial"/>
              </a:rPr>
              <a:t>Dotation pour </a:t>
            </a:r>
            <a:r>
              <a:rPr lang="en-US" sz="2800" b="1" err="1">
                <a:latin typeface="Arial"/>
                <a:cs typeface="Arial"/>
              </a:rPr>
              <a:t>l'exercice</a:t>
            </a:r>
            <a:r>
              <a:rPr lang="en-US" sz="2800">
                <a:latin typeface="Arial"/>
                <a:cs typeface="Arial"/>
              </a:rPr>
              <a:t> du 01/09/2023 au 31/08/2024 : </a:t>
            </a:r>
            <a:r>
              <a:rPr lang="en-US" sz="2800" b="1">
                <a:latin typeface="Arial"/>
                <a:cs typeface="Arial"/>
              </a:rPr>
              <a:t>3570€</a:t>
            </a:r>
          </a:p>
        </p:txBody>
      </p:sp>
    </p:spTree>
    <p:extLst>
      <p:ext uri="{BB962C8B-B14F-4D97-AF65-F5344CB8AC3E}">
        <p14:creationId xmlns:p14="http://schemas.microsoft.com/office/powerpoint/2010/main" val="25828261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F60036-B4E4-3F4C-B898-7ACE86E70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910" y="97935"/>
            <a:ext cx="5060823" cy="1133475"/>
          </a:xfrm>
        </p:spPr>
        <p:txBody>
          <a:bodyPr>
            <a:normAutofit/>
          </a:bodyPr>
          <a:lstStyle/>
          <a:p>
            <a:r>
              <a:rPr lang="fr-FR" sz="3600" b="1">
                <a:solidFill>
                  <a:srgbClr val="ED7D31"/>
                </a:solidFill>
                <a:latin typeface="+mn-lt"/>
                <a:cs typeface="Futura Medium"/>
              </a:rPr>
              <a:t>Assemblée Générale 2024 </a:t>
            </a:r>
            <a:r>
              <a:rPr lang="fr-FR" sz="3600" b="1" err="1">
                <a:solidFill>
                  <a:srgbClr val="ED7D31"/>
                </a:solidFill>
                <a:latin typeface="+mn-lt"/>
                <a:cs typeface="Futura Medium"/>
              </a:rPr>
              <a:t>CoReg</a:t>
            </a:r>
            <a:r>
              <a:rPr lang="fr-FR" sz="3600" b="1">
                <a:solidFill>
                  <a:srgbClr val="ED7D31"/>
                </a:solidFill>
                <a:latin typeface="+mn-lt"/>
                <a:cs typeface="Futura Medium"/>
              </a:rPr>
              <a:t> Occitanie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98D171D-240F-0841-9257-2F4D15037C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99338" y="1340041"/>
            <a:ext cx="5674785" cy="560813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fr-FR" sz="2800">
                <a:latin typeface="Arial" panose="020B0604020202020204" pitchFamily="34" charset="0"/>
                <a:cs typeface="Arial" panose="020B0604020202020204" pitchFamily="34" charset="0"/>
              </a:rPr>
              <a:t>Hommage aux disparus en 2024</a:t>
            </a:r>
          </a:p>
          <a:p>
            <a:pPr algn="ctr">
              <a:spcAft>
                <a:spcPct val="0"/>
              </a:spcAft>
            </a:pPr>
            <a:endParaRPr lang="en-US" sz="1800">
              <a:solidFill>
                <a:schemeClr val="tx1"/>
              </a:solidFill>
              <a:latin typeface="Arial"/>
            </a:endParaRPr>
          </a:p>
        </p:txBody>
      </p:sp>
      <p:sp>
        <p:nvSpPr>
          <p:cNvPr id="4" name="ZoneTexte 1">
            <a:extLst>
              <a:ext uri="{FF2B5EF4-FFF2-40B4-BE49-F238E27FC236}">
                <a16:creationId xmlns:a16="http://schemas.microsoft.com/office/drawing/2014/main" id="{2667049E-C850-4CF8-FD65-708AECDADC83}"/>
              </a:ext>
            </a:extLst>
          </p:cNvPr>
          <p:cNvSpPr txBox="1"/>
          <p:nvPr/>
        </p:nvSpPr>
        <p:spPr>
          <a:xfrm>
            <a:off x="1339436" y="2001580"/>
            <a:ext cx="7555344" cy="286232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>
                <a:latin typeface="Arial"/>
                <a:cs typeface="Times New Roman"/>
              </a:rPr>
              <a:t>CALAS Robert      VC MEZE</a:t>
            </a:r>
            <a:endParaRPr lang="fr-FR">
              <a:latin typeface="Arial"/>
            </a:endParaRPr>
          </a:p>
          <a:p>
            <a:r>
              <a:rPr lang="fr-FR">
                <a:latin typeface="Arial"/>
                <a:cs typeface="Times New Roman"/>
              </a:rPr>
              <a:t>DESTRUHAUT Marie      MUC</a:t>
            </a:r>
            <a:endParaRPr lang="fr-FR">
              <a:latin typeface="Arial"/>
            </a:endParaRPr>
          </a:p>
          <a:p>
            <a:r>
              <a:rPr lang="fr-FR">
                <a:latin typeface="Arial"/>
                <a:cs typeface="Times New Roman"/>
              </a:rPr>
              <a:t>ESTRADE Louis              ASCB BEZIERS</a:t>
            </a:r>
            <a:endParaRPr lang="fr-FR">
              <a:latin typeface="Arial"/>
            </a:endParaRPr>
          </a:p>
          <a:p>
            <a:r>
              <a:rPr lang="fr-FR">
                <a:latin typeface="Arial"/>
                <a:cs typeface="Times New Roman"/>
              </a:rPr>
              <a:t>HOUSSAIN Daniel          VC CLERMONT L’HERAULT</a:t>
            </a:r>
            <a:endParaRPr lang="fr-FR">
              <a:latin typeface="Arial"/>
            </a:endParaRPr>
          </a:p>
          <a:p>
            <a:r>
              <a:rPr lang="fr-FR">
                <a:latin typeface="Arial"/>
                <a:cs typeface="Times New Roman"/>
              </a:rPr>
              <a:t>VESSIOT Claude            ST GEORGES D’ORQUES</a:t>
            </a:r>
            <a:endParaRPr lang="fr-FR">
              <a:latin typeface="Arial"/>
            </a:endParaRPr>
          </a:p>
          <a:p>
            <a:r>
              <a:rPr lang="fr-FR">
                <a:latin typeface="Arial"/>
                <a:cs typeface="Times New Roman"/>
              </a:rPr>
              <a:t>BOTTINI Jackie              CC GANGEOIS</a:t>
            </a:r>
            <a:endParaRPr lang="fr-FR">
              <a:latin typeface="Arial"/>
            </a:endParaRPr>
          </a:p>
          <a:p>
            <a:r>
              <a:rPr lang="fr-FR">
                <a:latin typeface="Arial"/>
                <a:cs typeface="Times New Roman"/>
              </a:rPr>
              <a:t>RUIZ Antoine                  PR CESSENON</a:t>
            </a:r>
            <a:endParaRPr lang="fr-FR">
              <a:latin typeface="Arial"/>
            </a:endParaRPr>
          </a:p>
          <a:p>
            <a:r>
              <a:rPr lang="fr-FR">
                <a:latin typeface="Arial"/>
                <a:cs typeface="Times New Roman"/>
              </a:rPr>
              <a:t>GELLY Jean                    AUDAX BEZIERS</a:t>
            </a:r>
          </a:p>
          <a:p>
            <a:endParaRPr lang="fr-FR">
              <a:latin typeface="Arial"/>
              <a:cs typeface="Times New Roman"/>
            </a:endParaRPr>
          </a:p>
          <a:p>
            <a:r>
              <a:rPr lang="fr-FR">
                <a:latin typeface="Arial"/>
                <a:cs typeface="Times New Roman"/>
              </a:rPr>
              <a:t>REZÈ Jean-Claude      ECOLE VTT LA CLAPE – MJC GRUISSAN</a:t>
            </a:r>
          </a:p>
        </p:txBody>
      </p:sp>
    </p:spTree>
    <p:extLst>
      <p:ext uri="{BB962C8B-B14F-4D97-AF65-F5344CB8AC3E}">
        <p14:creationId xmlns:p14="http://schemas.microsoft.com/office/powerpoint/2010/main" val="1526778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E11A0FEB-C27A-EB4E-EC91-957E422E056E}"/>
              </a:ext>
            </a:extLst>
          </p:cNvPr>
          <p:cNvSpPr txBox="1">
            <a:spLocks/>
          </p:cNvSpPr>
          <p:nvPr/>
        </p:nvSpPr>
        <p:spPr>
          <a:xfrm>
            <a:off x="-113913" y="187391"/>
            <a:ext cx="5856252" cy="496127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>
                    <a:lumMod val="50000"/>
                    <a:lumOff val="50000"/>
                  </a:schemeClr>
                </a:solidFill>
                <a:latin typeface="Futura Medium" panose="020B0602020204020303" pitchFamily="34" charset="-79"/>
                <a:ea typeface="+mj-ea"/>
                <a:cs typeface="Futura Medium" panose="020B0602020204020303" pitchFamily="34" charset="-79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fr-FR" sz="3600" b="1">
                <a:solidFill>
                  <a:schemeClr val="accent2"/>
                </a:solidFill>
                <a:latin typeface="+mn-lt"/>
                <a:cs typeface="Futura Medium"/>
              </a:rPr>
              <a:t>COMMISSION JEUNES</a:t>
            </a:r>
            <a:endParaRPr lang="fr-FR" sz="3600" b="1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8025326-044E-F2D6-B67B-F579CF0C8E97}"/>
              </a:ext>
            </a:extLst>
          </p:cNvPr>
          <p:cNvSpPr txBox="1"/>
          <p:nvPr/>
        </p:nvSpPr>
        <p:spPr>
          <a:xfrm>
            <a:off x="569345" y="1719532"/>
            <a:ext cx="7717765" cy="34778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err="1">
                <a:latin typeface="Arial"/>
                <a:cs typeface="Arial"/>
              </a:rPr>
              <a:t>Organisations</a:t>
            </a:r>
            <a:r>
              <a:rPr lang="en-US" sz="2800" b="1">
                <a:latin typeface="Arial"/>
                <a:cs typeface="Arial"/>
              </a:rPr>
              <a:t> </a:t>
            </a:r>
            <a:r>
              <a:rPr lang="en-US" sz="2800" b="1" err="1">
                <a:latin typeface="Arial"/>
                <a:cs typeface="Arial"/>
              </a:rPr>
              <a:t>jeunes</a:t>
            </a:r>
            <a:r>
              <a:rPr lang="en-US" sz="2800" b="1">
                <a:latin typeface="Arial"/>
                <a:cs typeface="Arial"/>
              </a:rPr>
              <a:t> 2025</a:t>
            </a:r>
            <a:endParaRPr lang="fr-FR" sz="2800"/>
          </a:p>
          <a:p>
            <a:pPr algn="ctr"/>
            <a:r>
              <a:rPr lang="en-US" sz="2800" b="1">
                <a:latin typeface="Arial"/>
                <a:cs typeface="Arial"/>
              </a:rPr>
              <a:t>    </a:t>
            </a:r>
            <a:endParaRPr lang="en-US" sz="2800"/>
          </a:p>
          <a:p>
            <a:pPr algn="ctr"/>
            <a:r>
              <a:rPr lang="en-US" sz="2800" b="1" err="1">
                <a:latin typeface="Arial"/>
                <a:cs typeface="Arial"/>
              </a:rPr>
              <a:t>Départementales</a:t>
            </a:r>
            <a:r>
              <a:rPr lang="en-US" sz="2800" b="1">
                <a:latin typeface="Arial"/>
                <a:cs typeface="Arial"/>
              </a:rPr>
              <a:t> : </a:t>
            </a:r>
            <a:endParaRPr lang="en-US" sz="2800"/>
          </a:p>
          <a:p>
            <a:pPr algn="ctr"/>
            <a:r>
              <a:rPr lang="en-US" sz="2800">
                <a:latin typeface="Arial"/>
                <a:cs typeface="Arial"/>
              </a:rPr>
              <a:t>à </a:t>
            </a:r>
            <a:r>
              <a:rPr lang="en-US" sz="2800" err="1">
                <a:latin typeface="Arial"/>
                <a:cs typeface="Arial"/>
              </a:rPr>
              <a:t>ce</a:t>
            </a:r>
            <a:r>
              <a:rPr lang="en-US" sz="2800">
                <a:latin typeface="Arial"/>
                <a:cs typeface="Arial"/>
              </a:rPr>
              <a:t> jour </a:t>
            </a:r>
            <a:r>
              <a:rPr lang="en-US" sz="2800" err="1">
                <a:latin typeface="Arial"/>
                <a:cs typeface="Arial"/>
              </a:rPr>
              <a:t>une</a:t>
            </a:r>
            <a:r>
              <a:rPr lang="en-US" sz="2800">
                <a:latin typeface="Arial"/>
                <a:cs typeface="Arial"/>
              </a:rPr>
              <a:t> </a:t>
            </a:r>
            <a:r>
              <a:rPr lang="en-US" sz="2800" err="1">
                <a:latin typeface="Arial"/>
                <a:cs typeface="Arial"/>
              </a:rPr>
              <a:t>seule</a:t>
            </a:r>
            <a:r>
              <a:rPr lang="en-US" sz="2800">
                <a:latin typeface="Arial"/>
                <a:cs typeface="Arial"/>
              </a:rPr>
              <a:t> </a:t>
            </a:r>
            <a:r>
              <a:rPr lang="en-US" sz="2800" err="1">
                <a:latin typeface="Arial"/>
                <a:cs typeface="Arial"/>
              </a:rPr>
              <a:t>annoncée</a:t>
            </a:r>
            <a:r>
              <a:rPr lang="en-US" sz="2800">
                <a:latin typeface="Arial"/>
                <a:cs typeface="Arial"/>
              </a:rPr>
              <a:t>,</a:t>
            </a:r>
            <a:endParaRPr lang="en-US" sz="2800"/>
          </a:p>
          <a:p>
            <a:pPr algn="ctr"/>
            <a:r>
              <a:rPr lang="en-US" sz="2800">
                <a:latin typeface="Arial"/>
                <a:cs typeface="Arial"/>
              </a:rPr>
              <a:t>un CDER et un </a:t>
            </a:r>
            <a:r>
              <a:rPr lang="en-US" sz="2800" err="1">
                <a:latin typeface="Arial"/>
                <a:cs typeface="Arial"/>
              </a:rPr>
              <a:t>critérium</a:t>
            </a:r>
            <a:r>
              <a:rPr lang="en-US" sz="2800">
                <a:latin typeface="Arial"/>
                <a:cs typeface="Arial"/>
              </a:rPr>
              <a:t> VTT (30)</a:t>
            </a:r>
            <a:endParaRPr lang="en-US" sz="2800"/>
          </a:p>
          <a:p>
            <a:pPr algn="ctr"/>
            <a:r>
              <a:rPr lang="en-US" sz="2800">
                <a:latin typeface="Arial"/>
                <a:cs typeface="Arial"/>
              </a:rPr>
              <a:t>     </a:t>
            </a:r>
            <a:endParaRPr lang="en-US" sz="2800" b="1"/>
          </a:p>
          <a:p>
            <a:pPr algn="ctr"/>
            <a:r>
              <a:rPr lang="en-US" sz="2800" b="1">
                <a:latin typeface="Arial"/>
                <a:cs typeface="Arial"/>
              </a:rPr>
              <a:t> </a:t>
            </a:r>
            <a:r>
              <a:rPr lang="en-US" sz="2800" b="1" err="1">
                <a:latin typeface="Arial"/>
                <a:cs typeface="Arial"/>
              </a:rPr>
              <a:t>Régionales</a:t>
            </a:r>
            <a:r>
              <a:rPr lang="en-US" sz="2800" b="1">
                <a:latin typeface="Arial"/>
                <a:cs typeface="Arial"/>
              </a:rPr>
              <a:t> : </a:t>
            </a:r>
            <a:endParaRPr lang="en-US" sz="2800" b="1"/>
          </a:p>
          <a:p>
            <a:endParaRPr lang="en-US" sz="2400" b="1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05042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28D9AB6A-7B81-8A47-C538-6D5849EB3DC5}"/>
              </a:ext>
            </a:extLst>
          </p:cNvPr>
          <p:cNvSpPr txBox="1"/>
          <p:nvPr/>
        </p:nvSpPr>
        <p:spPr>
          <a:xfrm>
            <a:off x="3027521" y="683518"/>
            <a:ext cx="2592043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fr-FR" b="1">
                <a:latin typeface="Arial"/>
                <a:cs typeface="Arial"/>
              </a:rPr>
              <a:t>Serge CORBIERE</a:t>
            </a:r>
            <a:endParaRPr lang="fr-FR" b="1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E11A0FEB-C27A-EB4E-EC91-957E422E056E}"/>
              </a:ext>
            </a:extLst>
          </p:cNvPr>
          <p:cNvSpPr txBox="1">
            <a:spLocks/>
          </p:cNvSpPr>
          <p:nvPr/>
        </p:nvSpPr>
        <p:spPr>
          <a:xfrm>
            <a:off x="-113913" y="187391"/>
            <a:ext cx="5856252" cy="496127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>
                    <a:lumMod val="50000"/>
                    <a:lumOff val="50000"/>
                  </a:schemeClr>
                </a:solidFill>
                <a:latin typeface="Futura Medium" panose="020B0602020204020303" pitchFamily="34" charset="-79"/>
                <a:ea typeface="+mj-ea"/>
                <a:cs typeface="Futura Medium" panose="020B0602020204020303" pitchFamily="34" charset="-79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fr-FR" sz="3600" b="1">
                <a:solidFill>
                  <a:schemeClr val="accent2"/>
                </a:solidFill>
                <a:latin typeface="+mn-lt"/>
                <a:cs typeface="Futura Medium"/>
              </a:rPr>
              <a:t>COMMISSION JEUNES</a:t>
            </a:r>
            <a:endParaRPr lang="fr-FR" sz="3600" b="1">
              <a:solidFill>
                <a:schemeClr val="accent2"/>
              </a:solidFill>
              <a:latin typeface="+mn-lt"/>
            </a:endParaRPr>
          </a:p>
        </p:txBody>
      </p:sp>
      <p:pic>
        <p:nvPicPr>
          <p:cNvPr id="3" name="Image 2" descr="Une image contenant texte, capture d’écran, roue&#10;&#10;Description générée automatiquement">
            <a:extLst>
              <a:ext uri="{FF2B5EF4-FFF2-40B4-BE49-F238E27FC236}">
                <a16:creationId xmlns:a16="http://schemas.microsoft.com/office/drawing/2014/main" id="{862251FA-900C-66DB-9C6F-465A66F1B4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586" y="1598391"/>
            <a:ext cx="8094451" cy="462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9542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28D9AB6A-7B81-8A47-C538-6D5849EB3DC5}"/>
              </a:ext>
            </a:extLst>
          </p:cNvPr>
          <p:cNvSpPr txBox="1"/>
          <p:nvPr/>
        </p:nvSpPr>
        <p:spPr>
          <a:xfrm>
            <a:off x="381688" y="683518"/>
            <a:ext cx="5745875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r>
              <a:rPr lang="fr-FR" b="1">
                <a:latin typeface="Calibri"/>
                <a:cs typeface="Arial"/>
              </a:rPr>
              <a:t>Frédérique GAUTHIER – Anne Marie RUFFIE</a:t>
            </a:r>
            <a:endParaRPr lang="fr-FR" b="1">
              <a:latin typeface="Calibri"/>
            </a:endParaRPr>
          </a:p>
          <a:p>
            <a:pPr algn="ctr"/>
            <a:r>
              <a:rPr lang="fr-FR" b="1">
                <a:latin typeface="Calibri"/>
                <a:cs typeface="Arial"/>
              </a:rPr>
              <a:t>Danièle FABRE</a:t>
            </a:r>
            <a:endParaRPr lang="fr-FR" b="1">
              <a:latin typeface="Calibri"/>
            </a:endParaRP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E11A0FEB-C27A-EB4E-EC91-957E422E056E}"/>
              </a:ext>
            </a:extLst>
          </p:cNvPr>
          <p:cNvSpPr txBox="1">
            <a:spLocks/>
          </p:cNvSpPr>
          <p:nvPr/>
        </p:nvSpPr>
        <p:spPr>
          <a:xfrm>
            <a:off x="383504" y="187391"/>
            <a:ext cx="5284752" cy="496127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>
                    <a:lumMod val="50000"/>
                    <a:lumOff val="50000"/>
                  </a:schemeClr>
                </a:solidFill>
                <a:latin typeface="Futura Medium" panose="020B0602020204020303" pitchFamily="34" charset="-79"/>
                <a:ea typeface="+mj-ea"/>
                <a:cs typeface="Futura Medium" panose="020B0602020204020303" pitchFamily="34" charset="-79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fr-FR" sz="3600" b="1">
                <a:solidFill>
                  <a:schemeClr val="accent2"/>
                </a:solidFill>
                <a:latin typeface="+mn-lt"/>
                <a:cs typeface="Futura Medium"/>
              </a:rPr>
              <a:t>COMMISSION FEMININES</a:t>
            </a:r>
            <a:endParaRPr lang="fr-FR" sz="3600" b="1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2F466C5-213E-CE56-E35D-1DC28EE90338}"/>
              </a:ext>
            </a:extLst>
          </p:cNvPr>
          <p:cNvSpPr txBox="1"/>
          <p:nvPr/>
        </p:nvSpPr>
        <p:spPr>
          <a:xfrm>
            <a:off x="1324695" y="1391665"/>
            <a:ext cx="7821674" cy="276998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400">
                <a:solidFill>
                  <a:srgbClr val="242424"/>
                </a:solidFill>
                <a:latin typeface="Calibri"/>
                <a:cs typeface="Arial"/>
              </a:rPr>
              <a:t>Constat de l’année 2024.</a:t>
            </a:r>
            <a:endParaRPr lang="fr-FR" sz="2400">
              <a:solidFill>
                <a:srgbClr val="000000"/>
              </a:solidFill>
              <a:latin typeface="Calibri"/>
            </a:endParaRPr>
          </a:p>
          <a:p>
            <a:pPr algn="ctr"/>
            <a:endParaRPr lang="fr-FR" sz="1000">
              <a:solidFill>
                <a:srgbClr val="242424"/>
              </a:solidFill>
              <a:latin typeface="Calibri"/>
              <a:cs typeface="Arial"/>
            </a:endParaRPr>
          </a:p>
          <a:p>
            <a:pPr marL="342900" indent="-342900">
              <a:buFont typeface="Wingdings"/>
              <a:buChar char="§"/>
            </a:pPr>
            <a:r>
              <a:rPr lang="fr-FR">
                <a:solidFill>
                  <a:srgbClr val="242424"/>
                </a:solidFill>
                <a:latin typeface="Calibri"/>
                <a:cs typeface="Calibri"/>
              </a:rPr>
              <a:t>Les trois membres de la Commission féminine ont été élues en octobre 2023. </a:t>
            </a:r>
            <a:endParaRPr lang="fr-FR">
              <a:latin typeface="Calibri"/>
              <a:cs typeface="Calibri"/>
            </a:endParaRPr>
          </a:p>
          <a:p>
            <a:pPr marL="342900" indent="-342900">
              <a:buFont typeface="Wingdings"/>
              <a:buChar char="§"/>
            </a:pPr>
            <a:endParaRPr lang="fr-FR" sz="1000">
              <a:solidFill>
                <a:srgbClr val="242424"/>
              </a:solidFill>
              <a:latin typeface="Calibri"/>
              <a:cs typeface="Calibri"/>
            </a:endParaRPr>
          </a:p>
          <a:p>
            <a:pPr marL="342900" indent="-342900">
              <a:buFont typeface="Wingdings"/>
              <a:buChar char="§"/>
            </a:pPr>
            <a:r>
              <a:rPr lang="fr-FR">
                <a:solidFill>
                  <a:srgbClr val="242424"/>
                </a:solidFill>
                <a:latin typeface="Calibri"/>
                <a:cs typeface="Arial"/>
              </a:rPr>
              <a:t>L’année 2024 a été une année d’installation et d’apprentissage de la Fonction.</a:t>
            </a:r>
            <a:endParaRPr lang="fr-FR">
              <a:solidFill>
                <a:srgbClr val="000000"/>
              </a:solidFill>
              <a:latin typeface="Calibri"/>
            </a:endParaRPr>
          </a:p>
          <a:p>
            <a:pPr marL="342900" indent="-342900">
              <a:buFont typeface="Wingdings"/>
              <a:buChar char="§"/>
            </a:pPr>
            <a:endParaRPr lang="fr-FR" sz="1000">
              <a:latin typeface="Calibri"/>
              <a:cs typeface="Arial"/>
            </a:endParaRPr>
          </a:p>
          <a:p>
            <a:pPr marL="342900" indent="-342900">
              <a:buFont typeface="Wingdings"/>
              <a:buChar char="§"/>
            </a:pPr>
            <a:r>
              <a:rPr lang="fr-FR">
                <a:solidFill>
                  <a:srgbClr val="242424"/>
                </a:solidFill>
                <a:latin typeface="Calibri"/>
                <a:cs typeface="Arial"/>
              </a:rPr>
              <a:t>Aucune manifestation régionale spécifique féminine n’a été organisée en raison du grand rassemblement « Ensemble à vélo - Paris 2024 » </a:t>
            </a:r>
            <a:endParaRPr lang="fr-FR">
              <a:latin typeface="Calibri"/>
            </a:endParaRPr>
          </a:p>
        </p:txBody>
      </p:sp>
      <p:pic>
        <p:nvPicPr>
          <p:cNvPr id="2" name="Image 1" descr="Une image contenant plein air, arbre, Roue de vélo, casque&#10;&#10;Description générée automatiquement">
            <a:extLst>
              <a:ext uri="{FF2B5EF4-FFF2-40B4-BE49-F238E27FC236}">
                <a16:creationId xmlns:a16="http://schemas.microsoft.com/office/drawing/2014/main" id="{0B96EF71-2C17-39C1-D492-CB94839898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3008" y="4161215"/>
            <a:ext cx="4928616" cy="2577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3617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28D9AB6A-7B81-8A47-C538-6D5849EB3DC5}"/>
              </a:ext>
            </a:extLst>
          </p:cNvPr>
          <p:cNvSpPr txBox="1"/>
          <p:nvPr/>
        </p:nvSpPr>
        <p:spPr>
          <a:xfrm>
            <a:off x="381688" y="683518"/>
            <a:ext cx="5745875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r>
              <a:rPr lang="fr-FR" b="1">
                <a:latin typeface="Calibri"/>
                <a:cs typeface="Arial"/>
              </a:rPr>
              <a:t>Frédérique GAUTHIER – Anne Marie RUFFIE</a:t>
            </a:r>
            <a:endParaRPr lang="fr-FR" b="1">
              <a:latin typeface="Calibri"/>
            </a:endParaRPr>
          </a:p>
          <a:p>
            <a:pPr algn="ctr"/>
            <a:r>
              <a:rPr lang="fr-FR" b="1">
                <a:latin typeface="Calibri"/>
                <a:cs typeface="Arial"/>
              </a:rPr>
              <a:t>Danièle FABRE</a:t>
            </a:r>
            <a:endParaRPr lang="fr-FR" b="1">
              <a:latin typeface="Calibri"/>
            </a:endParaRP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E11A0FEB-C27A-EB4E-EC91-957E422E056E}"/>
              </a:ext>
            </a:extLst>
          </p:cNvPr>
          <p:cNvSpPr txBox="1">
            <a:spLocks/>
          </p:cNvSpPr>
          <p:nvPr/>
        </p:nvSpPr>
        <p:spPr>
          <a:xfrm>
            <a:off x="383504" y="187391"/>
            <a:ext cx="5284752" cy="496127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>
                    <a:lumMod val="50000"/>
                    <a:lumOff val="50000"/>
                  </a:schemeClr>
                </a:solidFill>
                <a:latin typeface="Futura Medium" panose="020B0602020204020303" pitchFamily="34" charset="-79"/>
                <a:ea typeface="+mj-ea"/>
                <a:cs typeface="Futura Medium" panose="020B0602020204020303" pitchFamily="34" charset="-79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fr-FR" sz="3600" b="1">
                <a:solidFill>
                  <a:schemeClr val="accent2"/>
                </a:solidFill>
                <a:latin typeface="+mn-lt"/>
                <a:cs typeface="Futura Medium"/>
              </a:rPr>
              <a:t>COMMISSION FEMININES</a:t>
            </a:r>
            <a:endParaRPr lang="fr-FR" sz="3600" b="1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2F466C5-213E-CE56-E35D-1DC28EE90338}"/>
              </a:ext>
            </a:extLst>
          </p:cNvPr>
          <p:cNvSpPr txBox="1"/>
          <p:nvPr/>
        </p:nvSpPr>
        <p:spPr>
          <a:xfrm>
            <a:off x="2284815" y="1620265"/>
            <a:ext cx="6724394" cy="40934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>
                <a:solidFill>
                  <a:srgbClr val="242424"/>
                </a:solidFill>
                <a:latin typeface="Calibri"/>
                <a:cs typeface="Arial"/>
              </a:rPr>
              <a:t>Les actions significatives menées au niveau départemental sont les suivantes :</a:t>
            </a:r>
            <a:endParaRPr lang="fr-FR">
              <a:solidFill>
                <a:srgbClr val="000000"/>
              </a:solidFill>
              <a:latin typeface="Calibri"/>
              <a:cs typeface="Arial"/>
            </a:endParaRPr>
          </a:p>
          <a:p>
            <a:pPr algn="ctr"/>
            <a:endParaRPr lang="fr-FR">
              <a:solidFill>
                <a:srgbClr val="242424"/>
              </a:solidFill>
              <a:latin typeface="Calibri"/>
              <a:cs typeface="Arial"/>
            </a:endParaRPr>
          </a:p>
          <a:p>
            <a:pPr marL="342900" indent="-342900">
              <a:buFont typeface="Wingdings"/>
              <a:buChar char="§"/>
            </a:pPr>
            <a:r>
              <a:rPr lang="fr-FR">
                <a:solidFill>
                  <a:srgbClr val="242424"/>
                </a:solidFill>
                <a:latin typeface="Calibri"/>
                <a:cs typeface="Arial"/>
              </a:rPr>
              <a:t>Á l’initiative du </a:t>
            </a:r>
            <a:r>
              <a:rPr lang="fr-FR" err="1">
                <a:solidFill>
                  <a:srgbClr val="242424"/>
                </a:solidFill>
                <a:latin typeface="Calibri"/>
                <a:cs typeface="Arial"/>
              </a:rPr>
              <a:t>CoDep</a:t>
            </a:r>
            <a:r>
              <a:rPr lang="fr-FR">
                <a:solidFill>
                  <a:srgbClr val="242424"/>
                </a:solidFill>
                <a:latin typeface="Calibri"/>
                <a:cs typeface="Arial"/>
              </a:rPr>
              <a:t> 12, le 8 mars étant la journée internationale des droits des femmes, la proposition a été faite à chaque </a:t>
            </a:r>
            <a:r>
              <a:rPr lang="fr-FR" err="1">
                <a:solidFill>
                  <a:srgbClr val="242424"/>
                </a:solidFill>
                <a:latin typeface="Calibri"/>
                <a:cs typeface="Arial"/>
              </a:rPr>
              <a:t>CoDep</a:t>
            </a:r>
            <a:r>
              <a:rPr lang="fr-FR">
                <a:solidFill>
                  <a:srgbClr val="242424"/>
                </a:solidFill>
                <a:latin typeface="Calibri"/>
                <a:cs typeface="Arial"/>
              </a:rPr>
              <a:t> et au </a:t>
            </a:r>
            <a:r>
              <a:rPr lang="fr-FR" err="1">
                <a:solidFill>
                  <a:srgbClr val="242424"/>
                </a:solidFill>
                <a:latin typeface="Calibri"/>
                <a:cs typeface="Arial"/>
              </a:rPr>
              <a:t>CoReg</a:t>
            </a:r>
            <a:r>
              <a:rPr lang="fr-FR">
                <a:solidFill>
                  <a:srgbClr val="242424"/>
                </a:solidFill>
                <a:latin typeface="Calibri"/>
                <a:cs typeface="Arial"/>
              </a:rPr>
              <a:t> d’organiser un circuit adapté à toutes femmes cyclistes ou pas, adhérentes ou pas d’un club de vélo afin de promouvoir le cyclisme au féminin.</a:t>
            </a:r>
            <a:endParaRPr lang="fr-FR">
              <a:latin typeface="Calibri"/>
            </a:endParaRPr>
          </a:p>
          <a:p>
            <a:pPr marL="342900" indent="-342900">
              <a:buFont typeface="Wingdings"/>
              <a:buChar char="§"/>
            </a:pPr>
            <a:endParaRPr lang="fr-FR">
              <a:solidFill>
                <a:srgbClr val="242424"/>
              </a:solidFill>
              <a:latin typeface="Calibri"/>
              <a:cs typeface="Arial"/>
            </a:endParaRPr>
          </a:p>
          <a:p>
            <a:pPr marL="342900" indent="-342900">
              <a:buFont typeface="Wingdings"/>
              <a:buChar char="§"/>
            </a:pPr>
            <a:r>
              <a:rPr lang="fr-FR">
                <a:solidFill>
                  <a:srgbClr val="242424"/>
                </a:solidFill>
                <a:latin typeface="Calibri"/>
                <a:cs typeface="Arial"/>
              </a:rPr>
              <a:t>Au niveau du </a:t>
            </a:r>
            <a:r>
              <a:rPr lang="fr-FR" err="1">
                <a:solidFill>
                  <a:srgbClr val="242424"/>
                </a:solidFill>
                <a:latin typeface="Calibri"/>
                <a:cs typeface="Arial"/>
              </a:rPr>
              <a:t>CoDep</a:t>
            </a:r>
            <a:r>
              <a:rPr lang="fr-FR">
                <a:solidFill>
                  <a:srgbClr val="242424"/>
                </a:solidFill>
                <a:latin typeface="Calibri"/>
                <a:cs typeface="Arial"/>
              </a:rPr>
              <a:t> 82, la traditionnelle Journée Olympe de Gouges, réservée aux femmes cyclistes ou non du département de Tarn et Garonne.</a:t>
            </a:r>
            <a:endParaRPr lang="fr-FR"/>
          </a:p>
          <a:p>
            <a:pPr marL="342900" indent="-342900">
              <a:buFont typeface="Wingdings"/>
              <a:buChar char="§"/>
            </a:pPr>
            <a:endParaRPr lang="fr-FR">
              <a:solidFill>
                <a:srgbClr val="242424"/>
              </a:solidFill>
              <a:latin typeface="Calibri"/>
            </a:endParaRPr>
          </a:p>
        </p:txBody>
      </p:sp>
      <p:pic>
        <p:nvPicPr>
          <p:cNvPr id="2" name="Image 1" descr="Une image contenant Roue de vélo, roue, véhicule, Véhicule terrestre&#10;&#10;Description générée automatiquement">
            <a:extLst>
              <a:ext uri="{FF2B5EF4-FFF2-40B4-BE49-F238E27FC236}">
                <a16:creationId xmlns:a16="http://schemas.microsoft.com/office/drawing/2014/main" id="{A3FA4547-AE8A-C5C1-D257-ACFEF4E029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368" y="2709100"/>
            <a:ext cx="2013585" cy="1915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6083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28D9AB6A-7B81-8A47-C538-6D5849EB3DC5}"/>
              </a:ext>
            </a:extLst>
          </p:cNvPr>
          <p:cNvSpPr txBox="1"/>
          <p:nvPr/>
        </p:nvSpPr>
        <p:spPr>
          <a:xfrm>
            <a:off x="381688" y="683518"/>
            <a:ext cx="5745875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r>
              <a:rPr lang="fr-FR" b="1">
                <a:latin typeface="Calibri"/>
                <a:cs typeface="Arial"/>
              </a:rPr>
              <a:t>Frédérique GAUTHIER – Anne Marie RUFFIE</a:t>
            </a:r>
            <a:endParaRPr lang="fr-FR" b="1">
              <a:latin typeface="Calibri"/>
            </a:endParaRPr>
          </a:p>
          <a:p>
            <a:pPr algn="ctr"/>
            <a:r>
              <a:rPr lang="fr-FR" b="1">
                <a:latin typeface="Calibri"/>
                <a:cs typeface="Arial"/>
              </a:rPr>
              <a:t>Danièle FABRE</a:t>
            </a:r>
            <a:endParaRPr lang="fr-FR" b="1">
              <a:latin typeface="Calibri"/>
            </a:endParaRP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E11A0FEB-C27A-EB4E-EC91-957E422E056E}"/>
              </a:ext>
            </a:extLst>
          </p:cNvPr>
          <p:cNvSpPr txBox="1">
            <a:spLocks/>
          </p:cNvSpPr>
          <p:nvPr/>
        </p:nvSpPr>
        <p:spPr>
          <a:xfrm>
            <a:off x="383504" y="187391"/>
            <a:ext cx="5284752" cy="496127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>
                    <a:lumMod val="50000"/>
                    <a:lumOff val="50000"/>
                  </a:schemeClr>
                </a:solidFill>
                <a:latin typeface="Futura Medium" panose="020B0602020204020303" pitchFamily="34" charset="-79"/>
                <a:ea typeface="+mj-ea"/>
                <a:cs typeface="Futura Medium" panose="020B0602020204020303" pitchFamily="34" charset="-79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fr-FR" sz="3600" b="1">
                <a:solidFill>
                  <a:schemeClr val="accent2"/>
                </a:solidFill>
                <a:latin typeface="+mn-lt"/>
                <a:cs typeface="Futura Medium"/>
              </a:rPr>
              <a:t>COMMISSION FEMININES</a:t>
            </a:r>
            <a:endParaRPr lang="fr-FR" sz="3600" b="1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2F466C5-213E-CE56-E35D-1DC28EE90338}"/>
              </a:ext>
            </a:extLst>
          </p:cNvPr>
          <p:cNvSpPr txBox="1"/>
          <p:nvPr/>
        </p:nvSpPr>
        <p:spPr>
          <a:xfrm>
            <a:off x="529167" y="1492249"/>
            <a:ext cx="6413498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b="1">
                <a:latin typeface="Calibri"/>
                <a:cs typeface="Arial"/>
              </a:rPr>
              <a:t>Octobre Rose</a:t>
            </a:r>
            <a:endParaRPr lang="fr-FR" b="1">
              <a:latin typeface="Calibri"/>
            </a:endParaRPr>
          </a:p>
          <a:p>
            <a:pPr algn="ctr"/>
            <a:r>
              <a:rPr lang="fr-FR">
                <a:latin typeface="Calibri"/>
                <a:cs typeface="Arial"/>
              </a:rPr>
              <a:t> 1 action initiée le 6 octobre encadrée par l'UCR</a:t>
            </a:r>
          </a:p>
          <a:p>
            <a:pPr algn="ctr"/>
            <a:endParaRPr lang="fr-FR">
              <a:latin typeface="Calibri"/>
            </a:endParaRPr>
          </a:p>
          <a:p>
            <a:pPr algn="ctr"/>
            <a:r>
              <a:rPr lang="fr-FR" b="1">
                <a:latin typeface="Calibri"/>
                <a:cs typeface="Arial"/>
              </a:rPr>
              <a:t>Projet d'organisation</a:t>
            </a:r>
          </a:p>
          <a:p>
            <a:pPr algn="ctr"/>
            <a:r>
              <a:rPr lang="fr-FR">
                <a:latin typeface="Calibri"/>
                <a:cs typeface="Arial"/>
              </a:rPr>
              <a:t>Mise en place d'une sortie vélo tous les dimanches.</a:t>
            </a:r>
            <a:endParaRPr lang="fr-FR">
              <a:latin typeface="Calibri"/>
            </a:endParaRPr>
          </a:p>
          <a:p>
            <a:pPr algn="ctr"/>
            <a:r>
              <a:rPr lang="fr-FR">
                <a:latin typeface="Calibri"/>
                <a:cs typeface="Arial"/>
              </a:rPr>
              <a:t>Tous types de vélo avec parcours de 20 à 30 km … ou+</a:t>
            </a:r>
            <a:endParaRPr lang="fr-FR">
              <a:latin typeface="Calibri"/>
            </a:endParaRPr>
          </a:p>
        </p:txBody>
      </p:sp>
      <p:pic>
        <p:nvPicPr>
          <p:cNvPr id="7" name="Image 6" descr="Une image contenant capture d’écran, dessin humoristique&#10;&#10;Description générée automatiquement">
            <a:extLst>
              <a:ext uri="{FF2B5EF4-FFF2-40B4-BE49-F238E27FC236}">
                <a16:creationId xmlns:a16="http://schemas.microsoft.com/office/drawing/2014/main" id="{7B8C021D-E677-EDE7-8282-EF5034151FC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6" r="346" b="18947"/>
          <a:stretch/>
        </p:blipFill>
        <p:spPr>
          <a:xfrm>
            <a:off x="4085167" y="3532188"/>
            <a:ext cx="3040089" cy="2440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2061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E11A0FEB-C27A-EB4E-EC91-957E422E056E}"/>
              </a:ext>
            </a:extLst>
          </p:cNvPr>
          <p:cNvSpPr txBox="1">
            <a:spLocks/>
          </p:cNvSpPr>
          <p:nvPr/>
        </p:nvSpPr>
        <p:spPr>
          <a:xfrm>
            <a:off x="268485" y="417429"/>
            <a:ext cx="6276789" cy="496127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>
                    <a:lumMod val="50000"/>
                    <a:lumOff val="50000"/>
                  </a:schemeClr>
                </a:solidFill>
                <a:latin typeface="Futura Medium" panose="020B0602020204020303" pitchFamily="34" charset="-79"/>
                <a:ea typeface="+mj-ea"/>
                <a:cs typeface="Futura Medium" panose="020B0602020204020303" pitchFamily="34" charset="-79"/>
              </a:defRPr>
            </a:lvl1pPr>
          </a:lstStyle>
          <a:p>
            <a:pPr>
              <a:spcAft>
                <a:spcPts val="0"/>
              </a:spcAft>
            </a:pPr>
            <a:r>
              <a:rPr lang="fr-FR" sz="3600" b="1">
                <a:solidFill>
                  <a:schemeClr val="accent2"/>
                </a:solidFill>
                <a:latin typeface="+mn-lt"/>
                <a:cs typeface="Futura Medium"/>
              </a:rPr>
              <a:t>COMMUNICATION</a:t>
            </a:r>
            <a:r>
              <a:rPr lang="fr-FR" sz="3600">
                <a:solidFill>
                  <a:schemeClr val="accent2"/>
                </a:solidFill>
                <a:latin typeface="+mn-lt"/>
                <a:cs typeface="Futura Medium"/>
              </a:rPr>
              <a:t> </a:t>
            </a:r>
            <a:r>
              <a:rPr lang="fr-FR" sz="3600" b="1">
                <a:solidFill>
                  <a:schemeClr val="accent2"/>
                </a:solidFill>
                <a:latin typeface="+mn-lt"/>
                <a:cs typeface="Futura Medium"/>
              </a:rPr>
              <a:t>NUMERIQUE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2F466C5-213E-CE56-E35D-1DC28EE90338}"/>
              </a:ext>
            </a:extLst>
          </p:cNvPr>
          <p:cNvSpPr txBox="1"/>
          <p:nvPr/>
        </p:nvSpPr>
        <p:spPr>
          <a:xfrm>
            <a:off x="270375" y="917154"/>
            <a:ext cx="6413498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b="1" i="1">
                <a:latin typeface="Arial"/>
                <a:cs typeface="Arial"/>
              </a:rPr>
              <a:t>Migration boites aux lettres personnalisées clubs</a:t>
            </a:r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5DB423D-E246-60AE-0299-9D917364B7AC}"/>
              </a:ext>
            </a:extLst>
          </p:cNvPr>
          <p:cNvSpPr txBox="1"/>
          <p:nvPr/>
        </p:nvSpPr>
        <p:spPr>
          <a:xfrm>
            <a:off x="785004" y="1460741"/>
            <a:ext cx="8091576" cy="449353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>
                <a:latin typeface="Arial"/>
                <a:cs typeface="Arial"/>
              </a:rPr>
              <a:t>En 2018, Microsoft a </a:t>
            </a:r>
            <a:r>
              <a:rPr lang="en-US" sz="2200" err="1">
                <a:latin typeface="Arial"/>
                <a:cs typeface="Arial"/>
              </a:rPr>
              <a:t>proposé</a:t>
            </a:r>
            <a:r>
              <a:rPr lang="en-US" sz="2200">
                <a:latin typeface="Arial"/>
                <a:cs typeface="Arial"/>
              </a:rPr>
              <a:t> </a:t>
            </a:r>
            <a:r>
              <a:rPr lang="en-US" sz="2200" b="1">
                <a:latin typeface="Arial"/>
                <a:cs typeface="Arial"/>
              </a:rPr>
              <a:t>3000 </a:t>
            </a:r>
            <a:r>
              <a:rPr lang="en-US" sz="2200" b="1" err="1">
                <a:latin typeface="Arial"/>
                <a:cs typeface="Arial"/>
              </a:rPr>
              <a:t>licences</a:t>
            </a:r>
            <a:r>
              <a:rPr lang="en-US" sz="2200" b="1">
                <a:latin typeface="Arial"/>
                <a:cs typeface="Arial"/>
              </a:rPr>
              <a:t> </a:t>
            </a:r>
            <a:r>
              <a:rPr lang="en-US" sz="2200" b="1" err="1">
                <a:latin typeface="Arial"/>
                <a:cs typeface="Arial"/>
              </a:rPr>
              <a:t>gratuites</a:t>
            </a:r>
            <a:r>
              <a:rPr lang="en-US" sz="2200" b="1">
                <a:latin typeface="Arial"/>
                <a:cs typeface="Arial"/>
              </a:rPr>
              <a:t> Office365</a:t>
            </a:r>
            <a:r>
              <a:rPr lang="en-US" sz="2200">
                <a:latin typeface="Arial"/>
                <a:cs typeface="Arial"/>
              </a:rPr>
              <a:t> à la </a:t>
            </a:r>
            <a:r>
              <a:rPr lang="en-US" sz="2200" err="1">
                <a:latin typeface="Arial"/>
                <a:cs typeface="Arial"/>
              </a:rPr>
              <a:t>fédération</a:t>
            </a:r>
            <a:r>
              <a:rPr lang="en-US" sz="2200">
                <a:latin typeface="Arial"/>
                <a:cs typeface="Arial"/>
              </a:rPr>
              <a:t>.</a:t>
            </a:r>
          </a:p>
          <a:p>
            <a:r>
              <a:rPr lang="en-US" sz="2200">
                <a:latin typeface="Arial"/>
                <a:cs typeface="Arial"/>
              </a:rPr>
              <a:t>Au plan national, 79 clubs </a:t>
            </a:r>
            <a:r>
              <a:rPr lang="en-US" sz="2200" err="1">
                <a:latin typeface="Arial"/>
                <a:cs typeface="Arial"/>
              </a:rPr>
              <a:t>avaient</a:t>
            </a:r>
            <a:r>
              <a:rPr lang="en-US" sz="2200">
                <a:latin typeface="Arial"/>
                <a:cs typeface="Arial"/>
              </a:rPr>
              <a:t> </a:t>
            </a:r>
            <a:r>
              <a:rPr lang="en-US" sz="2200" err="1">
                <a:latin typeface="Arial"/>
                <a:cs typeface="Arial"/>
              </a:rPr>
              <a:t>une</a:t>
            </a:r>
            <a:r>
              <a:rPr lang="en-US" sz="2200">
                <a:latin typeface="Arial"/>
                <a:cs typeface="Arial"/>
              </a:rPr>
              <a:t> </a:t>
            </a:r>
            <a:r>
              <a:rPr lang="en-US" sz="2200" err="1">
                <a:latin typeface="Arial"/>
                <a:cs typeface="Arial"/>
              </a:rPr>
              <a:t>adresse</a:t>
            </a:r>
            <a:r>
              <a:rPr lang="en-US" sz="2200">
                <a:latin typeface="Arial"/>
                <a:cs typeface="Arial"/>
              </a:rPr>
              <a:t> mail </a:t>
            </a:r>
            <a:r>
              <a:rPr lang="en-US" sz="2200">
                <a:solidFill>
                  <a:srgbClr val="0563C1"/>
                </a:solidFill>
                <a:latin typeface="Arial"/>
                <a:cs typeface="Arial"/>
              </a:rPr>
              <a:t>@ffvelo.fr</a:t>
            </a:r>
            <a:r>
              <a:rPr lang="en-US" sz="2200">
                <a:latin typeface="Arial"/>
                <a:cs typeface="Arial"/>
              </a:rPr>
              <a:t>, </a:t>
            </a:r>
            <a:r>
              <a:rPr lang="en-US" sz="2200" err="1">
                <a:latin typeface="Arial"/>
                <a:cs typeface="Arial"/>
              </a:rPr>
              <a:t>dont</a:t>
            </a:r>
            <a:r>
              <a:rPr lang="en-US" sz="2200">
                <a:latin typeface="Arial"/>
                <a:cs typeface="Arial"/>
              </a:rPr>
              <a:t> </a:t>
            </a:r>
            <a:r>
              <a:rPr lang="en-US" sz="2200" b="1">
                <a:latin typeface="Arial"/>
                <a:cs typeface="Arial"/>
              </a:rPr>
              <a:t>34 sur </a:t>
            </a:r>
            <a:r>
              <a:rPr lang="en-US" sz="2200" b="1" err="1">
                <a:latin typeface="Arial"/>
                <a:cs typeface="Arial"/>
              </a:rPr>
              <a:t>notre</a:t>
            </a:r>
            <a:r>
              <a:rPr lang="en-US" sz="2200" b="1">
                <a:latin typeface="Arial"/>
                <a:cs typeface="Arial"/>
              </a:rPr>
              <a:t> </a:t>
            </a:r>
            <a:r>
              <a:rPr lang="en-US" sz="2200" b="1" err="1">
                <a:latin typeface="Arial"/>
                <a:cs typeface="Arial"/>
              </a:rPr>
              <a:t>région</a:t>
            </a:r>
            <a:r>
              <a:rPr lang="en-US" sz="2200" b="1">
                <a:latin typeface="Arial"/>
                <a:cs typeface="Arial"/>
              </a:rPr>
              <a:t> Occitanie</a:t>
            </a:r>
            <a:r>
              <a:rPr lang="en-US" sz="2200">
                <a:latin typeface="Arial"/>
                <a:cs typeface="Arial"/>
              </a:rPr>
              <a:t>.</a:t>
            </a:r>
          </a:p>
          <a:p>
            <a:r>
              <a:rPr lang="en-US" sz="2200">
                <a:latin typeface="Arial"/>
                <a:cs typeface="Arial"/>
              </a:rPr>
              <a:t>Microsoft a </a:t>
            </a:r>
            <a:r>
              <a:rPr lang="en-US" sz="2200" err="1">
                <a:latin typeface="Arial"/>
                <a:cs typeface="Arial"/>
              </a:rPr>
              <a:t>décidé</a:t>
            </a:r>
            <a:r>
              <a:rPr lang="en-US" sz="2200">
                <a:latin typeface="Arial"/>
                <a:cs typeface="Arial"/>
              </a:rPr>
              <a:t> de </a:t>
            </a:r>
            <a:r>
              <a:rPr lang="en-US" sz="2200" err="1">
                <a:latin typeface="Arial"/>
                <a:cs typeface="Arial"/>
              </a:rPr>
              <a:t>réduire</a:t>
            </a:r>
            <a:r>
              <a:rPr lang="en-US" sz="2200">
                <a:latin typeface="Arial"/>
                <a:cs typeface="Arial"/>
              </a:rPr>
              <a:t> la </a:t>
            </a:r>
            <a:r>
              <a:rPr lang="en-US" sz="2200" err="1">
                <a:latin typeface="Arial"/>
                <a:cs typeface="Arial"/>
              </a:rPr>
              <a:t>gratuité</a:t>
            </a:r>
            <a:r>
              <a:rPr lang="en-US" sz="2200">
                <a:latin typeface="Arial"/>
                <a:cs typeface="Arial"/>
              </a:rPr>
              <a:t> à 300 </a:t>
            </a:r>
            <a:r>
              <a:rPr lang="en-US" sz="2200" err="1">
                <a:latin typeface="Arial"/>
                <a:cs typeface="Arial"/>
              </a:rPr>
              <a:t>licences</a:t>
            </a:r>
            <a:r>
              <a:rPr lang="en-US" sz="2200">
                <a:latin typeface="Arial"/>
                <a:cs typeface="Arial"/>
              </a:rPr>
              <a:t>.</a:t>
            </a:r>
          </a:p>
          <a:p>
            <a:r>
              <a:rPr lang="en-US" sz="2200" err="1">
                <a:latin typeface="Arial"/>
                <a:cs typeface="Arial"/>
              </a:rPr>
              <a:t>Décision</a:t>
            </a:r>
            <a:r>
              <a:rPr lang="en-US" sz="2200">
                <a:latin typeface="Arial"/>
                <a:cs typeface="Arial"/>
              </a:rPr>
              <a:t> </a:t>
            </a:r>
            <a:r>
              <a:rPr lang="en-US" sz="2200" err="1">
                <a:latin typeface="Arial"/>
                <a:cs typeface="Arial"/>
              </a:rPr>
              <a:t>fédérale</a:t>
            </a:r>
            <a:r>
              <a:rPr lang="en-US" sz="2200">
                <a:latin typeface="Arial"/>
                <a:cs typeface="Arial"/>
              </a:rPr>
              <a:t> : 300 </a:t>
            </a:r>
            <a:r>
              <a:rPr lang="en-US" sz="2200" err="1">
                <a:latin typeface="Arial"/>
                <a:cs typeface="Arial"/>
              </a:rPr>
              <a:t>conservées</a:t>
            </a:r>
            <a:r>
              <a:rPr lang="en-US" sz="2200">
                <a:latin typeface="Arial"/>
                <a:cs typeface="Arial"/>
              </a:rPr>
              <a:t> pour les </a:t>
            </a:r>
            <a:r>
              <a:rPr lang="en-US" sz="2200" err="1">
                <a:latin typeface="Arial"/>
                <a:cs typeface="Arial"/>
              </a:rPr>
              <a:t>salariés</a:t>
            </a:r>
            <a:r>
              <a:rPr lang="en-US" sz="2200">
                <a:latin typeface="Arial"/>
                <a:cs typeface="Arial"/>
              </a:rPr>
              <a:t>, les    </a:t>
            </a:r>
            <a:r>
              <a:rPr lang="en-US" sz="2200" err="1">
                <a:latin typeface="Arial"/>
                <a:cs typeface="Arial"/>
              </a:rPr>
              <a:t>élus</a:t>
            </a:r>
            <a:r>
              <a:rPr lang="en-US" sz="2200">
                <a:latin typeface="Arial"/>
                <a:cs typeface="Arial"/>
              </a:rPr>
              <a:t> FFCT, les </a:t>
            </a:r>
            <a:r>
              <a:rPr lang="en-US" sz="2200" err="1">
                <a:latin typeface="Arial"/>
                <a:cs typeface="Arial"/>
              </a:rPr>
              <a:t>CoReg</a:t>
            </a:r>
            <a:r>
              <a:rPr lang="en-US" sz="2200">
                <a:latin typeface="Arial"/>
                <a:cs typeface="Arial"/>
              </a:rPr>
              <a:t> et les Codep </a:t>
            </a:r>
            <a:r>
              <a:rPr lang="en-US" sz="2200" err="1">
                <a:latin typeface="Arial"/>
                <a:cs typeface="Arial"/>
              </a:rPr>
              <a:t>seulement</a:t>
            </a:r>
            <a:r>
              <a:rPr lang="en-US" sz="2200">
                <a:latin typeface="Arial"/>
                <a:cs typeface="Arial"/>
              </a:rPr>
              <a:t>.</a:t>
            </a:r>
            <a:endParaRPr lang="en-US" sz="2200">
              <a:solidFill>
                <a:srgbClr val="0563C1"/>
              </a:solidFill>
            </a:endParaRPr>
          </a:p>
          <a:p>
            <a:pPr algn="ctr"/>
            <a:r>
              <a:rPr lang="en-US" sz="2200">
                <a:latin typeface="Arial"/>
                <a:cs typeface="Arial"/>
              </a:rPr>
              <a:t>Pour les clubs, </a:t>
            </a:r>
            <a:r>
              <a:rPr lang="en-US" sz="2200" err="1">
                <a:latin typeface="Arial"/>
                <a:cs typeface="Arial"/>
              </a:rPr>
              <a:t>migrer</a:t>
            </a:r>
            <a:r>
              <a:rPr lang="en-US" sz="2200">
                <a:latin typeface="Arial"/>
                <a:cs typeface="Arial"/>
              </a:rPr>
              <a:t> sur un nouveau sous </a:t>
            </a:r>
            <a:r>
              <a:rPr lang="en-US" sz="2200" err="1">
                <a:latin typeface="Arial"/>
                <a:cs typeface="Arial"/>
              </a:rPr>
              <a:t>domaine</a:t>
            </a:r>
            <a:r>
              <a:rPr lang="en-US" sz="2200">
                <a:latin typeface="Arial"/>
                <a:cs typeface="Arial"/>
              </a:rPr>
              <a:t>           </a:t>
            </a:r>
            <a:r>
              <a:rPr lang="en-US" sz="2200">
                <a:solidFill>
                  <a:srgbClr val="0563C1"/>
                </a:solidFill>
                <a:latin typeface="Arial"/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nomduclub@</a:t>
            </a:r>
            <a:r>
              <a:rPr lang="en-US" sz="2200">
                <a:solidFill>
                  <a:srgbClr val="FF0000"/>
                </a:solidFill>
                <a:latin typeface="Arial"/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club.</a:t>
            </a:r>
            <a:r>
              <a:rPr lang="en-US" sz="2200">
                <a:solidFill>
                  <a:srgbClr val="0563C1"/>
                </a:solidFill>
                <a:latin typeface="Arial"/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ffvelo.fr</a:t>
            </a:r>
            <a:endParaRPr lang="en-US" sz="2200">
              <a:solidFill>
                <a:srgbClr val="0563C1"/>
              </a:solidFill>
            </a:endParaRPr>
          </a:p>
          <a:p>
            <a:pPr algn="ctr"/>
            <a:r>
              <a:rPr lang="en-US" sz="2200">
                <a:latin typeface="Arial"/>
                <a:cs typeface="Arial"/>
              </a:rPr>
              <a:t>  Une </a:t>
            </a:r>
            <a:r>
              <a:rPr lang="en-US" sz="2200" err="1">
                <a:latin typeface="Arial"/>
                <a:cs typeface="Arial"/>
              </a:rPr>
              <a:t>messagerie</a:t>
            </a:r>
            <a:r>
              <a:rPr lang="en-US" sz="2200">
                <a:latin typeface="Arial"/>
                <a:cs typeface="Arial"/>
              </a:rPr>
              <a:t> disponible pour les 2600 clubs avec 1 Go</a:t>
            </a:r>
            <a:endParaRPr lang="en-US" sz="2200"/>
          </a:p>
          <a:p>
            <a:pPr algn="ctr"/>
            <a:r>
              <a:rPr lang="en-US" sz="2200">
                <a:latin typeface="Arial"/>
                <a:cs typeface="Arial"/>
              </a:rPr>
              <a:t>Webmail pour se connecter : </a:t>
            </a:r>
            <a:endParaRPr lang="en-US" sz="2200"/>
          </a:p>
          <a:p>
            <a:pPr algn="ctr"/>
            <a:r>
              <a:rPr lang="en-US" sz="2200">
                <a:latin typeface="Arial"/>
                <a:cs typeface="Arial"/>
                <a:hlinkClick r:id="rId3"/>
              </a:rPr>
              <a:t>https://mail.club.ffvelo.fr/SOGo/</a:t>
            </a:r>
            <a:endParaRPr lang="en-US" sz="2200"/>
          </a:p>
          <a:p>
            <a:r>
              <a:rPr lang="en-US" sz="2200">
                <a:latin typeface="Arial"/>
                <a:cs typeface="Arial"/>
              </a:rPr>
              <a:t>         </a:t>
            </a:r>
            <a:r>
              <a:rPr lang="en-US" sz="2200" err="1">
                <a:latin typeface="Arial"/>
                <a:cs typeface="Arial"/>
              </a:rPr>
              <a:t>Préconisation</a:t>
            </a:r>
            <a:r>
              <a:rPr lang="en-US" sz="2200">
                <a:latin typeface="Arial"/>
                <a:cs typeface="Arial"/>
              </a:rPr>
              <a:t> : </a:t>
            </a:r>
            <a:r>
              <a:rPr lang="en-US" sz="2200" err="1">
                <a:latin typeface="Arial"/>
                <a:cs typeface="Arial"/>
              </a:rPr>
              <a:t>utiliser</a:t>
            </a:r>
            <a:r>
              <a:rPr lang="en-US" sz="2200">
                <a:latin typeface="Arial"/>
                <a:cs typeface="Arial"/>
              </a:rPr>
              <a:t> Thunderbird</a:t>
            </a:r>
          </a:p>
        </p:txBody>
      </p:sp>
    </p:spTree>
    <p:extLst>
      <p:ext uri="{BB962C8B-B14F-4D97-AF65-F5344CB8AC3E}">
        <p14:creationId xmlns:p14="http://schemas.microsoft.com/office/powerpoint/2010/main" val="24047903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4FC0E12B-7553-2E61-579F-B0C6BCBC4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224" y="200645"/>
            <a:ext cx="3942352" cy="496127"/>
          </a:xfr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r>
              <a:rPr lang="fr-FR" sz="3600" b="1">
                <a:solidFill>
                  <a:srgbClr val="ED7D3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SPORT SANTE </a:t>
            </a:r>
          </a:p>
        </p:txBody>
      </p:sp>
      <p:sp>
        <p:nvSpPr>
          <p:cNvPr id="6" name="Sous-titre 2">
            <a:extLst>
              <a:ext uri="{FF2B5EF4-FFF2-40B4-BE49-F238E27FC236}">
                <a16:creationId xmlns:a16="http://schemas.microsoft.com/office/drawing/2014/main" id="{32410F9A-3172-3047-225D-41C8E1CE965B}"/>
              </a:ext>
            </a:extLst>
          </p:cNvPr>
          <p:cNvSpPr>
            <a:spLocks noGrp="1"/>
          </p:cNvSpPr>
          <p:nvPr/>
        </p:nvSpPr>
        <p:spPr>
          <a:xfrm>
            <a:off x="302869" y="1068660"/>
            <a:ext cx="5352207" cy="6854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fr-FR" sz="2400" b="1">
                <a:latin typeface="Arial" panose="020B0604020202020204" pitchFamily="34" charset="0"/>
                <a:cs typeface="Arial" panose="020B0604020202020204" pitchFamily="34" charset="0"/>
              </a:rPr>
              <a:t>- Rôle de la commission nationale</a:t>
            </a:r>
            <a:endParaRPr lang="fr-FR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33C7E9D-2C33-03FA-3A84-E910EBED2B6E}"/>
              </a:ext>
            </a:extLst>
          </p:cNvPr>
          <p:cNvSpPr txBox="1"/>
          <p:nvPr/>
        </p:nvSpPr>
        <p:spPr>
          <a:xfrm>
            <a:off x="4032705" y="605955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b="1">
                <a:latin typeface="Arial"/>
                <a:cs typeface="Arial"/>
              </a:rPr>
              <a:t>-------------------</a:t>
            </a:r>
            <a:endParaRPr lang="fr-FR" b="1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6D5853F-279D-748C-02D9-F50AAC90E3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886"/>
          <a:stretch/>
        </p:blipFill>
        <p:spPr>
          <a:xfrm>
            <a:off x="2960824" y="1771180"/>
            <a:ext cx="4995215" cy="4220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9356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4FC0E12B-7553-2E61-579F-B0C6BCBC4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224" y="200645"/>
            <a:ext cx="3942352" cy="496127"/>
          </a:xfr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r>
              <a:rPr lang="fr-FR" sz="3600" b="1">
                <a:solidFill>
                  <a:srgbClr val="ED7D3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SPORT SANTE </a:t>
            </a:r>
          </a:p>
        </p:txBody>
      </p:sp>
      <p:sp>
        <p:nvSpPr>
          <p:cNvPr id="6" name="Sous-titre 2">
            <a:extLst>
              <a:ext uri="{FF2B5EF4-FFF2-40B4-BE49-F238E27FC236}">
                <a16:creationId xmlns:a16="http://schemas.microsoft.com/office/drawing/2014/main" id="{32410F9A-3172-3047-225D-41C8E1CE965B}"/>
              </a:ext>
            </a:extLst>
          </p:cNvPr>
          <p:cNvSpPr>
            <a:spLocks noGrp="1"/>
          </p:cNvSpPr>
          <p:nvPr/>
        </p:nvSpPr>
        <p:spPr>
          <a:xfrm>
            <a:off x="598978" y="701351"/>
            <a:ext cx="5539194" cy="49524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fr-FR" sz="2400" b="1">
                <a:latin typeface="Arial"/>
                <a:cs typeface="Arial"/>
              </a:rPr>
              <a:t>Cyclo-cardiaque Bernard DELMAS</a:t>
            </a:r>
            <a:endParaRPr lang="fr-FR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1F6C750-9AEA-0D8F-0C75-E4E00FD14EB8}"/>
              </a:ext>
            </a:extLst>
          </p:cNvPr>
          <p:cNvSpPr txBox="1"/>
          <p:nvPr/>
        </p:nvSpPr>
        <p:spPr>
          <a:xfrm>
            <a:off x="3778250" y="1714499"/>
            <a:ext cx="4603748" cy="40934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b="1">
                <a:latin typeface="Calibri"/>
                <a:cs typeface="Arial"/>
              </a:rPr>
              <a:t>Nos actions :</a:t>
            </a:r>
            <a:endParaRPr lang="fr-FR" b="1">
              <a:latin typeface="Calibri"/>
            </a:endParaRPr>
          </a:p>
          <a:p>
            <a:r>
              <a:rPr lang="fr-FR">
                <a:latin typeface="Calibri"/>
                <a:cs typeface="Arial"/>
              </a:rPr>
              <a:t>  Informer</a:t>
            </a:r>
          </a:p>
          <a:p>
            <a:endParaRPr lang="fr-FR">
              <a:latin typeface="Calibri"/>
              <a:cs typeface="Arial"/>
            </a:endParaRPr>
          </a:p>
          <a:p>
            <a:r>
              <a:rPr lang="fr-FR" b="1">
                <a:latin typeface="Calibri"/>
                <a:cs typeface="Arial"/>
              </a:rPr>
              <a:t>Les partenaires :</a:t>
            </a:r>
          </a:p>
          <a:p>
            <a:r>
              <a:rPr lang="fr-FR">
                <a:latin typeface="Calibri"/>
                <a:cs typeface="Arial"/>
              </a:rPr>
              <a:t>  La FFCT </a:t>
            </a:r>
          </a:p>
          <a:p>
            <a:r>
              <a:rPr lang="fr-FR">
                <a:latin typeface="Calibri"/>
                <a:cs typeface="Arial"/>
              </a:rPr>
              <a:t>  Fédération Française de cardiologie</a:t>
            </a:r>
            <a:endParaRPr lang="fr-FR">
              <a:latin typeface="Calibri"/>
            </a:endParaRPr>
          </a:p>
          <a:p>
            <a:endParaRPr lang="fr-FR">
              <a:latin typeface="Calibri"/>
              <a:cs typeface="Arial"/>
            </a:endParaRPr>
          </a:p>
          <a:p>
            <a:r>
              <a:rPr lang="fr-FR" b="1">
                <a:latin typeface="Calibri"/>
                <a:cs typeface="Arial"/>
              </a:rPr>
              <a:t>Les objectifs :</a:t>
            </a:r>
          </a:p>
          <a:p>
            <a:r>
              <a:rPr lang="fr-FR">
                <a:latin typeface="Calibri"/>
                <a:cs typeface="Arial"/>
              </a:rPr>
              <a:t>  Rassurer</a:t>
            </a:r>
          </a:p>
          <a:p>
            <a:r>
              <a:rPr lang="fr-FR">
                <a:latin typeface="Calibri"/>
                <a:cs typeface="Arial"/>
              </a:rPr>
              <a:t>  Témoigner</a:t>
            </a:r>
          </a:p>
          <a:p>
            <a:r>
              <a:rPr lang="fr-FR">
                <a:latin typeface="Calibri"/>
                <a:cs typeface="Arial"/>
              </a:rPr>
              <a:t>  Prévenir</a:t>
            </a:r>
          </a:p>
          <a:p>
            <a:r>
              <a:rPr lang="fr-FR">
                <a:latin typeface="Calibri"/>
                <a:cs typeface="Arial"/>
              </a:rPr>
              <a:t>  Conseiller</a:t>
            </a:r>
          </a:p>
          <a:p>
            <a:endParaRPr lang="fr-FR">
              <a:latin typeface="Arial"/>
              <a:cs typeface="Arial"/>
            </a:endParaRPr>
          </a:p>
        </p:txBody>
      </p:sp>
      <p:pic>
        <p:nvPicPr>
          <p:cNvPr id="9" name="Image 8" descr="AMICALE DES CYCLOS CARDIAQUES - ACCUEIL">
            <a:extLst>
              <a:ext uri="{FF2B5EF4-FFF2-40B4-BE49-F238E27FC236}">
                <a16:creationId xmlns:a16="http://schemas.microsoft.com/office/drawing/2014/main" id="{98451359-3BAE-2CBA-6FBD-738D16706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578" y="1089094"/>
            <a:ext cx="2402944" cy="5156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4614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4FC0E12B-7553-2E61-579F-B0C6BCBC4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224" y="200645"/>
            <a:ext cx="3942352" cy="496127"/>
          </a:xfr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r>
              <a:rPr lang="fr-FR" sz="3600" b="1">
                <a:solidFill>
                  <a:srgbClr val="ED7D3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SPORT SANTE </a:t>
            </a:r>
          </a:p>
        </p:txBody>
      </p:sp>
      <p:sp>
        <p:nvSpPr>
          <p:cNvPr id="6" name="Sous-titre 2">
            <a:extLst>
              <a:ext uri="{FF2B5EF4-FFF2-40B4-BE49-F238E27FC236}">
                <a16:creationId xmlns:a16="http://schemas.microsoft.com/office/drawing/2014/main" id="{32410F9A-3172-3047-225D-41C8E1CE965B}"/>
              </a:ext>
            </a:extLst>
          </p:cNvPr>
          <p:cNvSpPr>
            <a:spLocks noGrp="1"/>
          </p:cNvSpPr>
          <p:nvPr/>
        </p:nvSpPr>
        <p:spPr>
          <a:xfrm>
            <a:off x="546061" y="913018"/>
            <a:ext cx="2745195" cy="8021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fr-FR" sz="2400" b="1">
                <a:latin typeface="Arial"/>
                <a:cs typeface="Arial"/>
              </a:rPr>
              <a:t>Cyclo Cardiaque</a:t>
            </a:r>
          </a:p>
          <a:p>
            <a:r>
              <a:rPr lang="fr-FR" sz="2400" b="1">
                <a:latin typeface="Arial"/>
                <a:cs typeface="Arial"/>
              </a:rPr>
              <a:t>Bernard DELMAS</a:t>
            </a:r>
            <a:endParaRPr lang="fr-FR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 1" descr="Bulletin de l'Amicale Cyclos Cardiaques : Témoignages inspirants et  conseils santé pour les cyclotouristes - Cyclotourisme Mag : Cyclotourisme  Mag">
            <a:extLst>
              <a:ext uri="{FF2B5EF4-FFF2-40B4-BE49-F238E27FC236}">
                <a16:creationId xmlns:a16="http://schemas.microsoft.com/office/drawing/2014/main" id="{2BB524CC-3E54-4740-46D6-CD70DF7C64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8204" y="1708928"/>
            <a:ext cx="2743199" cy="2397265"/>
          </a:xfrm>
          <a:prstGeom prst="rect">
            <a:avLst/>
          </a:prstGeom>
        </p:spPr>
      </p:pic>
      <p:pic>
        <p:nvPicPr>
          <p:cNvPr id="8" name="Image 7" descr="Une image contenant Casque de vélo, personne, Visage humain, casque&#10;&#10;Description générée automatiquement">
            <a:extLst>
              <a:ext uri="{FF2B5EF4-FFF2-40B4-BE49-F238E27FC236}">
                <a16:creationId xmlns:a16="http://schemas.microsoft.com/office/drawing/2014/main" id="{B86EAD37-7FE6-4E0C-1A2B-16E2E096FD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761" y="1894259"/>
            <a:ext cx="1781175" cy="203835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DD93C47-EB56-7AC2-154A-84B332A5F62A}"/>
              </a:ext>
            </a:extLst>
          </p:cNvPr>
          <p:cNvSpPr txBox="1"/>
          <p:nvPr/>
        </p:nvSpPr>
        <p:spPr>
          <a:xfrm>
            <a:off x="2071937" y="4273470"/>
            <a:ext cx="5000445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800" b="1">
                <a:latin typeface="Calibri"/>
                <a:cs typeface="Arial"/>
              </a:rPr>
              <a:t>L'accident cardiovasculaire </a:t>
            </a:r>
            <a:endParaRPr lang="fr-FR" sz="2800" b="1">
              <a:latin typeface="Calibri"/>
            </a:endParaRPr>
          </a:p>
          <a:p>
            <a:pPr algn="ctr"/>
            <a:r>
              <a:rPr lang="fr-FR" sz="2800" b="1">
                <a:latin typeface="Calibri"/>
                <a:cs typeface="Arial"/>
              </a:rPr>
              <a:t>ça n'arrive pas qu'aux autres !</a:t>
            </a:r>
            <a:endParaRPr lang="fr-FR" sz="2800" b="1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773066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D4F698A7-D653-76FE-0D00-1E666071B3CB}"/>
              </a:ext>
            </a:extLst>
          </p:cNvPr>
          <p:cNvSpPr txBox="1"/>
          <p:nvPr/>
        </p:nvSpPr>
        <p:spPr>
          <a:xfrm>
            <a:off x="4104523" y="635043"/>
            <a:ext cx="2825082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fr-FR" b="1">
                <a:latin typeface="Arial"/>
                <a:cs typeface="Arial"/>
              </a:rPr>
              <a:t>Jacques CLAMOUSE</a:t>
            </a:r>
          </a:p>
          <a:p>
            <a:endParaRPr lang="fr-FR" b="1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4144710-2A6D-8186-6DAC-F150E82F12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5003" y="2179103"/>
            <a:ext cx="7331202" cy="3508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 anchor="t">
            <a:spAutoFit/>
          </a:bodyPr>
          <a:lstStyle/>
          <a:p>
            <a:r>
              <a:rPr lang="fr-FR" sz="2400">
                <a:latin typeface="Arial"/>
                <a:cs typeface="Arial"/>
              </a:rPr>
              <a:t>- Permettre aux personnes en situation de handicap de pratiquer le cyclotourisme au sein de nos clubs</a:t>
            </a:r>
            <a:endParaRPr lang="fr-FR"/>
          </a:p>
          <a:p>
            <a:endParaRPr lang="fr-FR" sz="1000"/>
          </a:p>
          <a:p>
            <a:r>
              <a:rPr lang="fr-FR" sz="2400">
                <a:latin typeface="Arial"/>
                <a:cs typeface="Arial"/>
              </a:rPr>
              <a:t>- Permettre aux clubs d’accueillir des PERSONNES EN SITUATION DE HANDICAP   </a:t>
            </a:r>
          </a:p>
          <a:p>
            <a:endParaRPr lang="fr-FR" sz="1000"/>
          </a:p>
          <a:p>
            <a:r>
              <a:rPr lang="fr-FR" sz="2400" b="1" i="1">
                <a:latin typeface="Arial"/>
                <a:cs typeface="Arial"/>
              </a:rPr>
              <a:t>- </a:t>
            </a:r>
            <a:r>
              <a:rPr lang="fr-FR" sz="2400">
                <a:latin typeface="Arial"/>
                <a:cs typeface="Arial"/>
              </a:rPr>
              <a:t>La commission nationale est à votre disposition POUR VOUS ACCOMPAGNER</a:t>
            </a:r>
            <a:endParaRPr lang="fr-FR" sz="2400" b="1" i="1"/>
          </a:p>
          <a:p>
            <a:endParaRPr lang="fr-FR" sz="1000"/>
          </a:p>
          <a:p>
            <a:pPr algn="ctr"/>
            <a:r>
              <a:rPr lang="fr-FR" sz="2400" b="1">
                <a:latin typeface="Arial"/>
                <a:cs typeface="Arial"/>
              </a:rPr>
              <a:t>contact : François  Beaudouin </a:t>
            </a:r>
            <a:endParaRPr lang="fr-FR" sz="1800" b="1"/>
          </a:p>
          <a:p>
            <a:pPr algn="ctr"/>
            <a:r>
              <a:rPr lang="fr-FR" sz="2400">
                <a:latin typeface="Arial"/>
                <a:cs typeface="Arial"/>
                <a:hlinkClick r:id="rId2"/>
              </a:rPr>
              <a:t>francois.beaudouin@ffvelo.fr</a:t>
            </a:r>
            <a:r>
              <a:rPr lang="fr-FR" sz="2400">
                <a:latin typeface="Arial"/>
                <a:cs typeface="Arial"/>
              </a:rPr>
              <a:t>   </a:t>
            </a:r>
            <a:r>
              <a:rPr lang="fr-FR" sz="1800">
                <a:latin typeface="Arial"/>
                <a:cs typeface="Arial"/>
              </a:rPr>
              <a:t>Tél : 06 07 50 24 73 </a:t>
            </a:r>
            <a:endParaRPr lang="fr-FR" sz="1800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A4844ABF-5B26-69A6-5DBA-5BB7274CEFD8}"/>
              </a:ext>
            </a:extLst>
          </p:cNvPr>
          <p:cNvSpPr txBox="1">
            <a:spLocks/>
          </p:cNvSpPr>
          <p:nvPr/>
        </p:nvSpPr>
        <p:spPr>
          <a:xfrm>
            <a:off x="-113913" y="187391"/>
            <a:ext cx="5856252" cy="496127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>
                    <a:lumMod val="50000"/>
                    <a:lumOff val="50000"/>
                  </a:schemeClr>
                </a:solidFill>
                <a:latin typeface="Futura Medium" panose="020B0602020204020303" pitchFamily="34" charset="-79"/>
                <a:ea typeface="+mj-ea"/>
                <a:cs typeface="Futura Medium" panose="020B0602020204020303" pitchFamily="34" charset="-79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fr-FR" sz="3600" b="1">
                <a:solidFill>
                  <a:schemeClr val="accent2"/>
                </a:solidFill>
                <a:latin typeface="+mn-lt"/>
                <a:cs typeface="Futura Medium"/>
              </a:rPr>
              <a:t>HANDICAP</a:t>
            </a:r>
            <a:endParaRPr lang="fr-FR" sz="3600" b="1">
              <a:solidFill>
                <a:schemeClr val="accent2"/>
              </a:solidFill>
              <a:latin typeface="+mn-lt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9D83FB2-0E53-16FC-709D-D03D0A4C6C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75" t="12454" b="22600"/>
          <a:stretch/>
        </p:blipFill>
        <p:spPr>
          <a:xfrm>
            <a:off x="159075" y="635043"/>
            <a:ext cx="3906088" cy="1544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3985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F60036-B4E4-3F4C-B898-7ACE86E70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910" y="97935"/>
            <a:ext cx="5060823" cy="1133475"/>
          </a:xfrm>
        </p:spPr>
        <p:txBody>
          <a:bodyPr>
            <a:normAutofit/>
          </a:bodyPr>
          <a:lstStyle/>
          <a:p>
            <a:r>
              <a:rPr lang="fr-FR" sz="3600" b="1">
                <a:solidFill>
                  <a:srgbClr val="ED7D31"/>
                </a:solidFill>
                <a:latin typeface="+mn-lt"/>
                <a:cs typeface="Futura Medium"/>
              </a:rPr>
              <a:t>Assemblée Générale 2024 </a:t>
            </a:r>
            <a:r>
              <a:rPr lang="fr-FR" sz="3600" b="1" err="1">
                <a:solidFill>
                  <a:srgbClr val="ED7D31"/>
                </a:solidFill>
                <a:latin typeface="+mn-lt"/>
                <a:cs typeface="Futura Medium"/>
              </a:rPr>
              <a:t>CoReg</a:t>
            </a:r>
            <a:r>
              <a:rPr lang="fr-FR" sz="3600" b="1">
                <a:solidFill>
                  <a:srgbClr val="ED7D31"/>
                </a:solidFill>
                <a:latin typeface="+mn-lt"/>
                <a:cs typeface="Futura Medium"/>
              </a:rPr>
              <a:t> Occitanie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98D171D-240F-0841-9257-2F4D15037C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8910" y="1231411"/>
            <a:ext cx="7572596" cy="514066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fr-FR" sz="2800">
                <a:latin typeface="Arial" panose="020B0604020202020204" pitchFamily="34" charset="0"/>
                <a:cs typeface="Arial" panose="020B0604020202020204" pitchFamily="34" charset="0"/>
              </a:rPr>
              <a:t>Hommage aux disparus en 2024</a:t>
            </a:r>
          </a:p>
          <a:p>
            <a:pPr algn="ctr">
              <a:spcAft>
                <a:spcPct val="0"/>
              </a:spcAft>
            </a:pPr>
            <a:endParaRPr lang="en-US" sz="1800">
              <a:solidFill>
                <a:schemeClr val="tx1"/>
              </a:solidFill>
              <a:latin typeface="Arial"/>
            </a:endParaRPr>
          </a:p>
        </p:txBody>
      </p:sp>
      <p:sp>
        <p:nvSpPr>
          <p:cNvPr id="4" name="ZoneTexte 1">
            <a:extLst>
              <a:ext uri="{FF2B5EF4-FFF2-40B4-BE49-F238E27FC236}">
                <a16:creationId xmlns:a16="http://schemas.microsoft.com/office/drawing/2014/main" id="{2667049E-C850-4CF8-FD65-708AECDADC83}"/>
              </a:ext>
            </a:extLst>
          </p:cNvPr>
          <p:cNvSpPr txBox="1"/>
          <p:nvPr/>
        </p:nvSpPr>
        <p:spPr>
          <a:xfrm>
            <a:off x="1177839" y="1643888"/>
            <a:ext cx="7040699" cy="26852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latin typeface="Arial"/>
                <a:cs typeface="Arial"/>
              </a:rPr>
              <a:t>PORTET Robert    FOIX CYCLO</a:t>
            </a:r>
            <a:endParaRPr lang="en-US" dirty="0">
              <a:latin typeface="Arial"/>
              <a:cs typeface="Arial"/>
            </a:endParaRPr>
          </a:p>
          <a:p>
            <a:r>
              <a:rPr lang="fr-FR" dirty="0">
                <a:latin typeface="Arial"/>
                <a:cs typeface="Arial"/>
              </a:rPr>
              <a:t>SAVOLDELLI Francis  ACA CYCLOTOURISME PAMIERS</a:t>
            </a:r>
            <a:endParaRPr lang="fr-FR" dirty="0"/>
          </a:p>
          <a:p>
            <a:endParaRPr lang="fr-FR">
              <a:latin typeface="Arial"/>
              <a:cs typeface="Arial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latin typeface="Arial"/>
                <a:cs typeface="Arial"/>
              </a:rPr>
              <a:t>PINSARD Yves    CYCLO TOURISTE MONTECHOIS</a:t>
            </a:r>
            <a:endParaRPr lang="fr-FR" dirty="0">
              <a:latin typeface="Arial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latin typeface="Arial"/>
                <a:cs typeface="Arial"/>
              </a:rPr>
              <a:t>BORDES Josiane  </a:t>
            </a:r>
            <a:r>
              <a:rPr lang="fr-FR" dirty="0">
                <a:ea typeface="+mn-lt"/>
                <a:cs typeface="+mn-lt"/>
              </a:rPr>
              <a:t> </a:t>
            </a:r>
            <a:r>
              <a:rPr lang="fr-FR" dirty="0">
                <a:latin typeface="Arial"/>
                <a:cs typeface="Arial"/>
              </a:rPr>
              <a:t>CLUB CYCLO GOURDONNAIS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2000" dirty="0">
                <a:latin typeface="Arial"/>
                <a:cs typeface="Times New Roman"/>
              </a:rPr>
              <a:t>Pour les départements autres que le 09, 11, 12, 34, 65 et 82 ..... Nous n'avons pas eu les informations et nous les joignons à cet hommage.</a:t>
            </a:r>
            <a:endParaRPr lang="fr-FR" sz="2000" dirty="0">
              <a:latin typeface="Arial"/>
            </a:endParaRPr>
          </a:p>
        </p:txBody>
      </p:sp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0FC01407-9629-1AA0-7ED5-86CE63918E79}"/>
              </a:ext>
            </a:extLst>
          </p:cNvPr>
          <p:cNvSpPr txBox="1">
            <a:spLocks/>
          </p:cNvSpPr>
          <p:nvPr/>
        </p:nvSpPr>
        <p:spPr>
          <a:xfrm>
            <a:off x="2067621" y="4331250"/>
            <a:ext cx="6930379" cy="1573542"/>
          </a:xfr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500" kern="1200">
                <a:solidFill>
                  <a:schemeClr val="tx1"/>
                </a:solidFill>
                <a:latin typeface="Futura Medium" panose="020B0602020204020303" pitchFamily="34" charset="-79"/>
                <a:ea typeface="Futura Medium"/>
                <a:cs typeface="Futura Medium" panose="020B0602020204020303" pitchFamily="34" charset="-79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500" kern="1200">
                <a:solidFill>
                  <a:schemeClr val="tx1"/>
                </a:solidFill>
                <a:latin typeface="Futura Medium" panose="020B0602020204020303" pitchFamily="34" charset="-79"/>
                <a:ea typeface="Futura Medium"/>
                <a:cs typeface="Futura Medium" panose="020B0602020204020303" pitchFamily="34" charset="-79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500" kern="1200">
                <a:solidFill>
                  <a:schemeClr val="tx1"/>
                </a:solidFill>
                <a:latin typeface="Futura Medium" panose="020B0602020204020303" pitchFamily="34" charset="-79"/>
                <a:ea typeface="Futura Medium"/>
                <a:cs typeface="Futura Medium" panose="020B0602020204020303" pitchFamily="34" charset="-79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500" kern="1200">
                <a:solidFill>
                  <a:schemeClr val="tx1"/>
                </a:solidFill>
                <a:latin typeface="Futura Medium" panose="020B0602020204020303" pitchFamily="34" charset="-79"/>
                <a:ea typeface="Futura Medium"/>
                <a:cs typeface="Futura Medium" panose="020B0602020204020303" pitchFamily="34" charset="-79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500" kern="1200">
                <a:solidFill>
                  <a:schemeClr val="tx1"/>
                </a:solidFill>
                <a:latin typeface="Futura Medium" panose="020B0602020204020303" pitchFamily="34" charset="-79"/>
                <a:ea typeface="Futura Medium"/>
                <a:cs typeface="Futura Medium" panose="020B0602020204020303" pitchFamily="34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4000" b="1">
                <a:latin typeface="Arial"/>
                <a:cs typeface="Futura Medium"/>
              </a:rPr>
              <a:t>Minute de silence</a:t>
            </a:r>
          </a:p>
          <a:p>
            <a:pPr marL="0" indent="0" algn="ctr">
              <a:buFont typeface="Arial" charset="0"/>
              <a:buNone/>
            </a:pPr>
            <a:r>
              <a:rPr lang="fr-FR" sz="4000" b="1">
                <a:latin typeface="Arial"/>
                <a:cs typeface="Futura Medium"/>
              </a:rPr>
              <a:t>en hommage aux disparus </a:t>
            </a:r>
            <a:endParaRPr lang="fr-FR" sz="4000" b="1">
              <a:latin typeface="Arial"/>
            </a:endParaRPr>
          </a:p>
          <a:p>
            <a:pPr algn="ctr"/>
            <a:endParaRPr lang="en-US" sz="4000" b="1"/>
          </a:p>
        </p:txBody>
      </p:sp>
    </p:spTree>
    <p:extLst>
      <p:ext uri="{BB962C8B-B14F-4D97-AF65-F5344CB8AC3E}">
        <p14:creationId xmlns:p14="http://schemas.microsoft.com/office/powerpoint/2010/main" val="256270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4FC0E12B-7553-2E61-579F-B0C6BCBC4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75106" y="144739"/>
            <a:ext cx="6517980" cy="496127"/>
          </a:xfr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r>
              <a:rPr lang="fr-FR" sz="3600" b="1">
                <a:solidFill>
                  <a:schemeClr val="accent2"/>
                </a:solidFill>
                <a:latin typeface="+mn-lt"/>
                <a:cs typeface="Futura Medium"/>
              </a:rPr>
              <a:t>COMMISSION SECURITE</a:t>
            </a:r>
            <a:endParaRPr lang="fr-FR" sz="3600" b="1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A98A44E-E608-259A-EF4D-DC4340FBA289}"/>
              </a:ext>
            </a:extLst>
          </p:cNvPr>
          <p:cNvSpPr txBox="1"/>
          <p:nvPr/>
        </p:nvSpPr>
        <p:spPr>
          <a:xfrm>
            <a:off x="3528078" y="647786"/>
            <a:ext cx="2563439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b="1">
                <a:latin typeface="Arial"/>
                <a:cs typeface="Arial"/>
              </a:rPr>
              <a:t>Christian ARNOLD</a:t>
            </a:r>
            <a:endParaRPr lang="fr-FR" b="1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5BEC057-AB47-1283-F9E0-7B15DBCD92A1}"/>
              </a:ext>
            </a:extLst>
          </p:cNvPr>
          <p:cNvSpPr txBox="1"/>
          <p:nvPr/>
        </p:nvSpPr>
        <p:spPr>
          <a:xfrm>
            <a:off x="437926" y="1054781"/>
            <a:ext cx="8383636" cy="254396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dirty="0">
                <a:latin typeface="Arial"/>
                <a:cs typeface="Arial"/>
              </a:rPr>
              <a:t>     </a:t>
            </a:r>
            <a:r>
              <a:rPr lang="en-US" b="1" dirty="0">
                <a:latin typeface="Arial"/>
                <a:cs typeface="Arial"/>
              </a:rPr>
              <a:t>Le </a:t>
            </a:r>
            <a:r>
              <a:rPr lang="en-US" b="1" dirty="0" err="1">
                <a:latin typeface="Arial"/>
                <a:cs typeface="Arial"/>
              </a:rPr>
              <a:t>Délégué</a:t>
            </a:r>
            <a:r>
              <a:rPr lang="en-US" b="1" dirty="0">
                <a:latin typeface="Arial"/>
                <a:cs typeface="Arial"/>
              </a:rPr>
              <a:t> Sécurité CoDep et Club, </a:t>
            </a:r>
            <a:r>
              <a:rPr lang="en-US" b="1" dirty="0" err="1">
                <a:latin typeface="Arial"/>
                <a:cs typeface="Arial"/>
              </a:rPr>
              <a:t>c'est</a:t>
            </a:r>
            <a:r>
              <a:rPr lang="en-US" b="1" dirty="0">
                <a:latin typeface="Arial"/>
                <a:cs typeface="Arial"/>
              </a:rPr>
              <a:t> </a:t>
            </a:r>
            <a:r>
              <a:rPr lang="en-US" dirty="0">
                <a:latin typeface="Arial"/>
                <a:cs typeface="Arial"/>
              </a:rPr>
              <a:t>:</a:t>
            </a:r>
            <a:endParaRPr lang="en-US" dirty="0" err="1"/>
          </a:p>
          <a:p>
            <a:pPr algn="just"/>
            <a:endParaRPr lang="en-US">
              <a:latin typeface="Arial"/>
              <a:cs typeface="Arial"/>
            </a:endParaRPr>
          </a:p>
          <a:p>
            <a:pPr algn="just"/>
            <a:r>
              <a:rPr lang="en-US" dirty="0">
                <a:latin typeface="Arial"/>
                <a:cs typeface="Arial"/>
              </a:rPr>
              <a:t>Une femme </a:t>
            </a:r>
            <a:r>
              <a:rPr lang="en-US" dirty="0" err="1">
                <a:latin typeface="Arial"/>
                <a:cs typeface="Arial"/>
              </a:rPr>
              <a:t>ou</a:t>
            </a:r>
            <a:r>
              <a:rPr lang="en-US" dirty="0">
                <a:latin typeface="Arial"/>
                <a:cs typeface="Arial"/>
              </a:rPr>
              <a:t> un homme de dialogue qui </a:t>
            </a:r>
            <a:r>
              <a:rPr lang="en-US" dirty="0" err="1">
                <a:latin typeface="Arial"/>
                <a:cs typeface="Arial"/>
              </a:rPr>
              <a:t>s’attache</a:t>
            </a:r>
            <a:r>
              <a:rPr lang="en-US" dirty="0">
                <a:latin typeface="Arial"/>
                <a:cs typeface="Arial"/>
              </a:rPr>
              <a:t> à faire passer des messages et des </a:t>
            </a:r>
            <a:r>
              <a:rPr lang="en-US" dirty="0" err="1">
                <a:latin typeface="Arial"/>
                <a:cs typeface="Arial"/>
              </a:rPr>
              <a:t>informations</a:t>
            </a:r>
            <a:r>
              <a:rPr lang="en-US" dirty="0">
                <a:latin typeface="Arial"/>
                <a:cs typeface="Arial"/>
              </a:rPr>
              <a:t> qui </a:t>
            </a:r>
            <a:r>
              <a:rPr lang="en-US" dirty="0" err="1">
                <a:latin typeface="Arial"/>
                <a:cs typeface="Arial"/>
              </a:rPr>
              <a:t>émanent</a:t>
            </a:r>
            <a:r>
              <a:rPr lang="en-US" dirty="0">
                <a:latin typeface="Arial"/>
                <a:cs typeface="Arial"/>
              </a:rPr>
              <a:t> de sources </a:t>
            </a:r>
            <a:r>
              <a:rPr lang="en-US" dirty="0" err="1">
                <a:latin typeface="Arial"/>
                <a:cs typeface="Arial"/>
              </a:rPr>
              <a:t>Fédérales</a:t>
            </a:r>
            <a:r>
              <a:rPr lang="en-US" dirty="0">
                <a:latin typeface="Arial"/>
                <a:cs typeface="Arial"/>
              </a:rPr>
              <a:t> et </a:t>
            </a:r>
            <a:r>
              <a:rPr lang="en-US" dirty="0" err="1">
                <a:latin typeface="Arial"/>
                <a:cs typeface="Arial"/>
              </a:rPr>
              <a:t>officielles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concernant</a:t>
            </a:r>
            <a:r>
              <a:rPr lang="en-US" dirty="0">
                <a:latin typeface="Arial"/>
                <a:cs typeface="Arial"/>
              </a:rPr>
              <a:t> la </a:t>
            </a:r>
            <a:r>
              <a:rPr lang="en-US" dirty="0" err="1">
                <a:latin typeface="Arial"/>
                <a:cs typeface="Arial"/>
              </a:rPr>
              <a:t>sécurité</a:t>
            </a:r>
            <a:r>
              <a:rPr lang="en-US" dirty="0">
                <a:latin typeface="Arial"/>
                <a:cs typeface="Arial"/>
              </a:rPr>
              <a:t> des </a:t>
            </a:r>
            <a:r>
              <a:rPr lang="en-US" dirty="0" err="1">
                <a:latin typeface="Arial"/>
                <a:cs typeface="Arial"/>
              </a:rPr>
              <a:t>cyclistes</a:t>
            </a:r>
            <a:r>
              <a:rPr lang="en-US" dirty="0">
                <a:latin typeface="Arial"/>
                <a:cs typeface="Arial"/>
              </a:rPr>
              <a:t>.</a:t>
            </a:r>
          </a:p>
          <a:p>
            <a:pPr algn="just"/>
            <a:r>
              <a:rPr lang="en-US" dirty="0">
                <a:latin typeface="Arial"/>
                <a:cs typeface="Arial"/>
              </a:rPr>
              <a:t> Le </a:t>
            </a:r>
            <a:r>
              <a:rPr lang="en-US" b="1" dirty="0">
                <a:latin typeface="Arial"/>
                <a:cs typeface="Arial"/>
              </a:rPr>
              <a:t>Code de la Route</a:t>
            </a:r>
            <a:r>
              <a:rPr lang="en-US" dirty="0">
                <a:latin typeface="Arial"/>
                <a:cs typeface="Arial"/>
              </a:rPr>
              <a:t>, et plus </a:t>
            </a:r>
            <a:r>
              <a:rPr lang="en-US" dirty="0" err="1">
                <a:latin typeface="Arial"/>
                <a:cs typeface="Arial"/>
              </a:rPr>
              <a:t>particulièrement</a:t>
            </a:r>
            <a:r>
              <a:rPr lang="en-US" dirty="0">
                <a:latin typeface="Arial"/>
                <a:cs typeface="Arial"/>
              </a:rPr>
              <a:t> le </a:t>
            </a:r>
            <a:endParaRPr lang="en-US" dirty="0" err="1"/>
          </a:p>
          <a:p>
            <a:pPr algn="just"/>
            <a:r>
              <a:rPr lang="en-US" b="1" dirty="0">
                <a:latin typeface="Arial"/>
                <a:cs typeface="Arial"/>
              </a:rPr>
              <a:t>Code du </a:t>
            </a:r>
            <a:r>
              <a:rPr lang="en-US" b="1" dirty="0" err="1">
                <a:latin typeface="Arial"/>
                <a:cs typeface="Arial"/>
              </a:rPr>
              <a:t>Cycliste</a:t>
            </a:r>
            <a:r>
              <a:rPr lang="en-US" dirty="0">
                <a:latin typeface="Arial"/>
                <a:cs typeface="Arial"/>
              </a:rPr>
              <a:t> (Dalloz). Un rappel pour </a:t>
            </a:r>
            <a:r>
              <a:rPr lang="en-US" dirty="0" err="1">
                <a:latin typeface="Arial"/>
                <a:cs typeface="Arial"/>
              </a:rPr>
              <a:t>tous</a:t>
            </a:r>
            <a:r>
              <a:rPr lang="en-US" dirty="0">
                <a:latin typeface="Arial"/>
                <a:cs typeface="Arial"/>
              </a:rPr>
              <a:t> les </a:t>
            </a:r>
            <a:r>
              <a:rPr lang="en-US" dirty="0" err="1">
                <a:latin typeface="Arial"/>
                <a:cs typeface="Arial"/>
              </a:rPr>
              <a:t>usagers</a:t>
            </a:r>
            <a:r>
              <a:rPr lang="en-US" dirty="0">
                <a:latin typeface="Arial"/>
                <a:cs typeface="Arial"/>
              </a:rPr>
              <a:t> de la route</a:t>
            </a:r>
            <a:endParaRPr lang="en-US" dirty="0"/>
          </a:p>
          <a:p>
            <a:endParaRPr lang="en-US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F613A27-9555-C116-ACC8-DD99382AEF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9870" y="3429000"/>
            <a:ext cx="4107285" cy="3093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3014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4FC0E12B-7553-2E61-579F-B0C6BCBC4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75106" y="144739"/>
            <a:ext cx="6517980" cy="496127"/>
          </a:xfr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r>
              <a:rPr lang="fr-FR" sz="3600" b="1">
                <a:solidFill>
                  <a:schemeClr val="accent2"/>
                </a:solidFill>
                <a:latin typeface="+mn-lt"/>
                <a:cs typeface="Futura Medium"/>
              </a:rPr>
              <a:t>COMMISSION SECURITE</a:t>
            </a:r>
            <a:endParaRPr lang="fr-FR" sz="3600" b="1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A98A44E-E608-259A-EF4D-DC4340FBA289}"/>
              </a:ext>
            </a:extLst>
          </p:cNvPr>
          <p:cNvSpPr txBox="1"/>
          <p:nvPr/>
        </p:nvSpPr>
        <p:spPr>
          <a:xfrm>
            <a:off x="3528078" y="647786"/>
            <a:ext cx="2563439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b="1">
                <a:latin typeface="Arial"/>
                <a:cs typeface="Arial"/>
              </a:rPr>
              <a:t>Christian ARNOLD</a:t>
            </a:r>
            <a:endParaRPr lang="fr-FR" b="1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5BEC057-AB47-1283-F9E0-7B15DBCD92A1}"/>
              </a:ext>
            </a:extLst>
          </p:cNvPr>
          <p:cNvSpPr txBox="1"/>
          <p:nvPr/>
        </p:nvSpPr>
        <p:spPr>
          <a:xfrm>
            <a:off x="630716" y="1568449"/>
            <a:ext cx="8270755" cy="261610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>
              <a:buFont typeface="Arial"/>
              <a:buChar char="•"/>
            </a:pPr>
            <a:r>
              <a:rPr lang="en-US" sz="2400">
                <a:latin typeface="Arial"/>
                <a:cs typeface="Arial"/>
              </a:rPr>
              <a:t> La "</a:t>
            </a:r>
            <a:r>
              <a:rPr lang="en-US" sz="2400" b="1" err="1">
                <a:latin typeface="Arial"/>
                <a:cs typeface="Arial"/>
              </a:rPr>
              <a:t>Charte</a:t>
            </a:r>
            <a:r>
              <a:rPr lang="en-US" sz="2400" b="1">
                <a:latin typeface="Arial"/>
                <a:cs typeface="Arial"/>
              </a:rPr>
              <a:t> Cyclable</a:t>
            </a:r>
            <a:r>
              <a:rPr lang="en-US" sz="2400">
                <a:latin typeface="Arial"/>
                <a:cs typeface="Arial"/>
              </a:rPr>
              <a:t>" </a:t>
            </a:r>
            <a:r>
              <a:rPr lang="en-US" sz="2400" err="1">
                <a:latin typeface="Arial"/>
                <a:cs typeface="Arial"/>
              </a:rPr>
              <a:t>outil</a:t>
            </a:r>
            <a:r>
              <a:rPr lang="en-US" sz="2400">
                <a:latin typeface="Arial"/>
                <a:cs typeface="Arial"/>
              </a:rPr>
              <a:t> </a:t>
            </a:r>
            <a:r>
              <a:rPr lang="en-US" sz="2400" err="1">
                <a:latin typeface="Arial"/>
                <a:cs typeface="Arial"/>
              </a:rPr>
              <a:t>incontournable</a:t>
            </a:r>
            <a:r>
              <a:rPr lang="en-US" sz="2400">
                <a:latin typeface="Arial"/>
                <a:cs typeface="Arial"/>
              </a:rPr>
              <a:t> des </a:t>
            </a:r>
            <a:r>
              <a:rPr lang="en-US" sz="2400" err="1">
                <a:latin typeface="Arial"/>
                <a:cs typeface="Arial"/>
              </a:rPr>
              <a:t>concepteurs</a:t>
            </a:r>
            <a:r>
              <a:rPr lang="en-US" sz="2400">
                <a:latin typeface="Arial"/>
                <a:cs typeface="Arial"/>
              </a:rPr>
              <a:t> et </a:t>
            </a:r>
            <a:r>
              <a:rPr lang="en-US" sz="2400" err="1">
                <a:latin typeface="Arial"/>
                <a:cs typeface="Arial"/>
              </a:rPr>
              <a:t>réalisateurs</a:t>
            </a:r>
            <a:r>
              <a:rPr lang="en-US" sz="2400">
                <a:latin typeface="Arial"/>
                <a:cs typeface="Arial"/>
              </a:rPr>
              <a:t> de </a:t>
            </a:r>
            <a:r>
              <a:rPr lang="en-US" sz="2400" err="1">
                <a:latin typeface="Arial"/>
                <a:cs typeface="Arial"/>
              </a:rPr>
              <a:t>ces</a:t>
            </a:r>
            <a:r>
              <a:rPr lang="en-US" sz="2400">
                <a:latin typeface="Arial"/>
                <a:cs typeface="Arial"/>
              </a:rPr>
              <a:t> infrastructures...</a:t>
            </a:r>
            <a:endParaRPr lang="fr-FR" sz="2400"/>
          </a:p>
          <a:p>
            <a:pPr algn="just">
              <a:buFont typeface="Arial"/>
              <a:buChar char="•"/>
            </a:pPr>
            <a:r>
              <a:rPr lang="en-US" sz="2400">
                <a:latin typeface="Arial"/>
                <a:cs typeface="Arial"/>
              </a:rPr>
              <a:t> </a:t>
            </a:r>
            <a:r>
              <a:rPr lang="en-US" sz="2400" b="1">
                <a:latin typeface="Arial"/>
                <a:cs typeface="Arial"/>
              </a:rPr>
              <a:t>SURICATE</a:t>
            </a:r>
            <a:r>
              <a:rPr lang="en-US" sz="2400">
                <a:latin typeface="Arial"/>
                <a:cs typeface="Arial"/>
              </a:rPr>
              <a:t>, </a:t>
            </a:r>
            <a:r>
              <a:rPr lang="en-US" sz="2400" err="1">
                <a:latin typeface="Arial"/>
                <a:cs typeface="Arial"/>
              </a:rPr>
              <a:t>une</a:t>
            </a:r>
            <a:r>
              <a:rPr lang="en-US" sz="2400">
                <a:latin typeface="Arial"/>
                <a:cs typeface="Arial"/>
              </a:rPr>
              <a:t> application </a:t>
            </a:r>
            <a:r>
              <a:rPr lang="en-US" sz="2400" err="1">
                <a:latin typeface="Arial"/>
                <a:cs typeface="Arial"/>
              </a:rPr>
              <a:t>efficace</a:t>
            </a:r>
            <a:r>
              <a:rPr lang="en-US" sz="2400">
                <a:latin typeface="Arial"/>
                <a:cs typeface="Arial"/>
              </a:rPr>
              <a:t> que nous </a:t>
            </a:r>
            <a:r>
              <a:rPr lang="en-US" sz="2400" err="1">
                <a:latin typeface="Arial"/>
                <a:cs typeface="Arial"/>
              </a:rPr>
              <a:t>savons</a:t>
            </a:r>
            <a:r>
              <a:rPr lang="en-US" sz="2400">
                <a:latin typeface="Arial"/>
                <a:cs typeface="Arial"/>
              </a:rPr>
              <a:t> </a:t>
            </a:r>
            <a:r>
              <a:rPr lang="en-US" sz="2400" err="1">
                <a:latin typeface="Arial"/>
                <a:cs typeface="Arial"/>
              </a:rPr>
              <a:t>utiliser</a:t>
            </a:r>
            <a:r>
              <a:rPr lang="en-US" sz="2400">
                <a:latin typeface="Arial"/>
                <a:cs typeface="Arial"/>
              </a:rPr>
              <a:t> </a:t>
            </a:r>
            <a:r>
              <a:rPr lang="en-US" sz="2400" err="1">
                <a:latin typeface="Arial"/>
                <a:cs typeface="Arial"/>
              </a:rPr>
              <a:t>maintenant</a:t>
            </a:r>
            <a:r>
              <a:rPr lang="en-US" sz="2400">
                <a:latin typeface="Arial"/>
                <a:cs typeface="Arial"/>
              </a:rPr>
              <a:t>...</a:t>
            </a:r>
            <a:endParaRPr lang="en-US" sz="2400"/>
          </a:p>
          <a:p>
            <a:pPr marL="285750" indent="-285750" algn="just">
              <a:buFont typeface="Arial"/>
              <a:buChar char="•"/>
            </a:pPr>
            <a:r>
              <a:rPr lang="en-US" sz="2400">
                <a:latin typeface="Arial"/>
                <a:cs typeface="Arial"/>
              </a:rPr>
              <a:t>Avec le </a:t>
            </a:r>
            <a:r>
              <a:rPr lang="en-US" sz="2400" b="1">
                <a:latin typeface="Arial"/>
                <a:cs typeface="Arial"/>
              </a:rPr>
              <a:t>CEREMA</a:t>
            </a:r>
            <a:r>
              <a:rPr lang="en-US" sz="2400">
                <a:latin typeface="Arial"/>
                <a:cs typeface="Arial"/>
              </a:rPr>
              <a:t>, nous </a:t>
            </a:r>
            <a:r>
              <a:rPr lang="en-US" sz="2400" err="1">
                <a:latin typeface="Arial"/>
                <a:cs typeface="Arial"/>
              </a:rPr>
              <a:t>avançons</a:t>
            </a:r>
            <a:r>
              <a:rPr lang="en-US" sz="2400">
                <a:latin typeface="Arial"/>
                <a:cs typeface="Arial"/>
              </a:rPr>
              <a:t> </a:t>
            </a:r>
            <a:r>
              <a:rPr lang="en-US" sz="2400" err="1">
                <a:latin typeface="Arial"/>
                <a:cs typeface="Arial"/>
              </a:rPr>
              <a:t>en</a:t>
            </a:r>
            <a:r>
              <a:rPr lang="en-US" sz="2400">
                <a:latin typeface="Arial"/>
                <a:cs typeface="Arial"/>
              </a:rPr>
              <a:t> "Pays de </a:t>
            </a:r>
            <a:r>
              <a:rPr lang="en-US" sz="2400" err="1">
                <a:latin typeface="Arial"/>
                <a:cs typeface="Arial"/>
              </a:rPr>
              <a:t>connaissance</a:t>
            </a:r>
            <a:r>
              <a:rPr lang="en-US" sz="2400">
                <a:latin typeface="Arial"/>
                <a:cs typeface="Arial"/>
              </a:rPr>
              <a:t>"...</a:t>
            </a:r>
            <a:endParaRPr lang="en-US" sz="2400"/>
          </a:p>
          <a:p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0622DAF-FF70-F8C8-3D1A-176F072402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2996" y="4590104"/>
            <a:ext cx="4199659" cy="123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132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02869" y="470845"/>
            <a:ext cx="3637534" cy="126188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fr-FR" sz="3600" b="1">
                <a:solidFill>
                  <a:srgbClr val="ED7D31"/>
                </a:solidFill>
                <a:latin typeface="+mn-lt"/>
                <a:cs typeface="Arial"/>
              </a:rPr>
              <a:t>Rapport financier </a:t>
            </a:r>
          </a:p>
          <a:p>
            <a:pPr algn="ctr"/>
            <a:endParaRPr lang="fr-FR" b="1">
              <a:latin typeface="Arial"/>
              <a:cs typeface="Arial"/>
            </a:endParaRPr>
          </a:p>
          <a:p>
            <a:pPr algn="ctr"/>
            <a:r>
              <a:rPr lang="fr-FR" b="1">
                <a:latin typeface="Arial"/>
                <a:cs typeface="Arial"/>
              </a:rPr>
              <a:t>Antoine GARCIA</a:t>
            </a:r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3EBC755-72CB-82EC-89DC-C841AC5607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361" y="1855840"/>
            <a:ext cx="5534516" cy="4021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0934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A410494B-B4CA-B809-9EB6-4F68AE65796C}"/>
              </a:ext>
            </a:extLst>
          </p:cNvPr>
          <p:cNvSpPr txBox="1"/>
          <p:nvPr/>
        </p:nvSpPr>
        <p:spPr>
          <a:xfrm>
            <a:off x="578675" y="188141"/>
            <a:ext cx="5080659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fr-FR" sz="3600" b="1" i="0" u="none" strike="noStrike">
                <a:solidFill>
                  <a:schemeClr val="accent2"/>
                </a:solidFill>
                <a:effectLst/>
                <a:latin typeface="+mn-lt"/>
                <a:cs typeface="Arial"/>
              </a:rPr>
              <a:t>COMMISSION FINANCES</a:t>
            </a:r>
            <a:r>
              <a:rPr lang="fr-FR" sz="3200" b="0" i="0">
                <a:solidFill>
                  <a:schemeClr val="accent2"/>
                </a:solidFill>
                <a:effectLst/>
                <a:latin typeface="Futura Medium" panose="020B0602020204020303" pitchFamily="34" charset="-79"/>
                <a:cs typeface="Futura Medium"/>
              </a:rPr>
              <a:t>​</a:t>
            </a:r>
            <a:endParaRPr lang="fr-FR" sz="3200">
              <a:solidFill>
                <a:schemeClr val="accent2"/>
              </a:solidFill>
              <a:cs typeface="Futura Medium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DBF66E8-4EAC-4E64-8441-CC5F9F0D2BAD}"/>
              </a:ext>
            </a:extLst>
          </p:cNvPr>
          <p:cNvSpPr txBox="1"/>
          <p:nvPr/>
        </p:nvSpPr>
        <p:spPr>
          <a:xfrm>
            <a:off x="2601438" y="1052577"/>
            <a:ext cx="2976252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fr-FR" sz="200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E32BCA9-F07F-67DB-A046-EC6FB68F669C}"/>
              </a:ext>
            </a:extLst>
          </p:cNvPr>
          <p:cNvSpPr txBox="1"/>
          <p:nvPr/>
        </p:nvSpPr>
        <p:spPr>
          <a:xfrm>
            <a:off x="355958" y="1248607"/>
            <a:ext cx="7179928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2400" b="1">
                <a:latin typeface="Arial"/>
                <a:cs typeface="Arial"/>
              </a:rPr>
              <a:t>Recettes de fonctionnement</a:t>
            </a:r>
            <a:endParaRPr lang="fr-FR" sz="2400" b="1">
              <a:solidFill>
                <a:srgbClr val="FF0000"/>
              </a:solidFill>
            </a:endParaRPr>
          </a:p>
        </p:txBody>
      </p:sp>
      <p:sp>
        <p:nvSpPr>
          <p:cNvPr id="7" name="AutoShape 2" descr="Aller à la page d'accueil">
            <a:extLst>
              <a:ext uri="{FF2B5EF4-FFF2-40B4-BE49-F238E27FC236}">
                <a16:creationId xmlns:a16="http://schemas.microsoft.com/office/drawing/2014/main" id="{DE52E7A9-D4B3-5D5F-D49F-F84FE50809F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1" name="Image 20" descr="Une image contenant texte, capture d’écran, cercle, diagramme&#10;&#10;Description générée automatiquement">
            <a:extLst>
              <a:ext uri="{FF2B5EF4-FFF2-40B4-BE49-F238E27FC236}">
                <a16:creationId xmlns:a16="http://schemas.microsoft.com/office/drawing/2014/main" id="{5973E034-2AB8-7D9A-8012-1F2281E28C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1935" y="1709019"/>
            <a:ext cx="4728355" cy="4101322"/>
          </a:xfrm>
          <a:prstGeom prst="rect">
            <a:avLst/>
          </a:prstGeom>
        </p:spPr>
      </p:pic>
      <p:pic>
        <p:nvPicPr>
          <p:cNvPr id="8" name="Image 7" descr="Une image contenant texte, Police, capture d’écran, nombre&#10;&#10;Description générée automatiquement">
            <a:extLst>
              <a:ext uri="{FF2B5EF4-FFF2-40B4-BE49-F238E27FC236}">
                <a16:creationId xmlns:a16="http://schemas.microsoft.com/office/drawing/2014/main" id="{0230A6C6-74C9-5127-7366-7A592A9F31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689" y="2226334"/>
            <a:ext cx="3989716" cy="2405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67792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>
            <a:extLst>
              <a:ext uri="{FF2B5EF4-FFF2-40B4-BE49-F238E27FC236}">
                <a16:creationId xmlns:a16="http://schemas.microsoft.com/office/drawing/2014/main" id="{4E32BCA9-F07F-67DB-A046-EC6FB68F669C}"/>
              </a:ext>
            </a:extLst>
          </p:cNvPr>
          <p:cNvSpPr txBox="1"/>
          <p:nvPr/>
        </p:nvSpPr>
        <p:spPr>
          <a:xfrm>
            <a:off x="602368" y="1195751"/>
            <a:ext cx="5494953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2400" b="1">
                <a:latin typeface="Arial"/>
                <a:cs typeface="Arial"/>
              </a:rPr>
              <a:t>Dépenses de fonctionnement</a:t>
            </a:r>
            <a:endParaRPr lang="fr-FR" sz="2400" b="1">
              <a:solidFill>
                <a:srgbClr val="FF0000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7599F4A-C8D3-C0C0-B90C-08FE4D2D7004}"/>
              </a:ext>
            </a:extLst>
          </p:cNvPr>
          <p:cNvSpPr txBox="1"/>
          <p:nvPr/>
        </p:nvSpPr>
        <p:spPr>
          <a:xfrm>
            <a:off x="578675" y="188141"/>
            <a:ext cx="5080659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fr-FR" sz="3200" b="1" i="0" u="none" strike="noStrike">
                <a:solidFill>
                  <a:schemeClr val="accent2"/>
                </a:solidFill>
                <a:effectLst/>
                <a:latin typeface="Futura Medium" panose="020B0602020204020303" pitchFamily="34" charset="-79"/>
                <a:cs typeface="Arial"/>
              </a:rPr>
              <a:t>COMMISSION FINANCES</a:t>
            </a:r>
            <a:r>
              <a:rPr lang="fr-FR" sz="3200" b="0" i="0">
                <a:solidFill>
                  <a:schemeClr val="accent2"/>
                </a:solidFill>
                <a:effectLst/>
                <a:latin typeface="Futura Medium" panose="020B0602020204020303" pitchFamily="34" charset="-79"/>
                <a:cs typeface="Futura Medium"/>
              </a:rPr>
              <a:t>​</a:t>
            </a:r>
            <a:endParaRPr lang="fr-FR" sz="3200">
              <a:solidFill>
                <a:schemeClr val="accent2"/>
              </a:solidFill>
              <a:cs typeface="Futura Medium"/>
            </a:endParaRPr>
          </a:p>
        </p:txBody>
      </p:sp>
      <p:pic>
        <p:nvPicPr>
          <p:cNvPr id="4" name="Image 3" descr="Une image contenant texte, capture d’écran, diagramme, cercle&#10;&#10;Description générée automatiquement">
            <a:extLst>
              <a:ext uri="{FF2B5EF4-FFF2-40B4-BE49-F238E27FC236}">
                <a16:creationId xmlns:a16="http://schemas.microsoft.com/office/drawing/2014/main" id="{B4EA04DE-9991-DA1E-CE77-51AFD83200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6211" y="1432883"/>
            <a:ext cx="4731050" cy="4898007"/>
          </a:xfrm>
          <a:prstGeom prst="rect">
            <a:avLst/>
          </a:prstGeom>
        </p:spPr>
      </p:pic>
      <p:pic>
        <p:nvPicPr>
          <p:cNvPr id="3" name="Image 2" descr="Une image contenant texte, capture d’écran, Police, nombre&#10;&#10;Description générée automatiquement">
            <a:extLst>
              <a:ext uri="{FF2B5EF4-FFF2-40B4-BE49-F238E27FC236}">
                <a16:creationId xmlns:a16="http://schemas.microsoft.com/office/drawing/2014/main" id="{D0D0AA74-1AD8-C981-A65B-5E0BA129A2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408" y="2103048"/>
            <a:ext cx="4132052" cy="288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39410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>
            <a:extLst>
              <a:ext uri="{FF2B5EF4-FFF2-40B4-BE49-F238E27FC236}">
                <a16:creationId xmlns:a16="http://schemas.microsoft.com/office/drawing/2014/main" id="{4E32BCA9-F07F-67DB-A046-EC6FB68F669C}"/>
              </a:ext>
            </a:extLst>
          </p:cNvPr>
          <p:cNvSpPr txBox="1"/>
          <p:nvPr/>
        </p:nvSpPr>
        <p:spPr>
          <a:xfrm>
            <a:off x="1514126" y="1248607"/>
            <a:ext cx="4252849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2400" b="1">
                <a:latin typeface="Arial"/>
                <a:cs typeface="Arial"/>
              </a:rPr>
              <a:t>Activités du </a:t>
            </a:r>
            <a:r>
              <a:rPr lang="fr-FR" sz="2400" b="1" err="1">
                <a:latin typeface="Arial"/>
                <a:cs typeface="Arial"/>
              </a:rPr>
              <a:t>CoReg</a:t>
            </a:r>
            <a:endParaRPr lang="fr-FR" sz="2400" b="1" err="1">
              <a:solidFill>
                <a:srgbClr val="FF0000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5630EDB-45A3-8BC1-DEE7-FABA8CB9F01F}"/>
              </a:ext>
            </a:extLst>
          </p:cNvPr>
          <p:cNvSpPr txBox="1"/>
          <p:nvPr/>
        </p:nvSpPr>
        <p:spPr>
          <a:xfrm>
            <a:off x="578675" y="188141"/>
            <a:ext cx="5080659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fr-FR" sz="3600" b="1" i="0" u="none" strike="noStrike">
                <a:solidFill>
                  <a:schemeClr val="accent2"/>
                </a:solidFill>
                <a:effectLst/>
                <a:latin typeface="+mn-lt"/>
                <a:cs typeface="Arial"/>
              </a:rPr>
              <a:t>COMMISSION FINANCES</a:t>
            </a:r>
            <a:r>
              <a:rPr lang="fr-FR" sz="3200" b="0" i="0">
                <a:solidFill>
                  <a:schemeClr val="accent2"/>
                </a:solidFill>
                <a:effectLst/>
                <a:latin typeface="Futura Medium" panose="020B0602020204020303" pitchFamily="34" charset="-79"/>
                <a:cs typeface="Futura Medium"/>
              </a:rPr>
              <a:t>​</a:t>
            </a:r>
            <a:endParaRPr lang="fr-FR" sz="3200">
              <a:solidFill>
                <a:schemeClr val="accent2"/>
              </a:solidFill>
              <a:cs typeface="Futura Medium"/>
            </a:endParaRPr>
          </a:p>
        </p:txBody>
      </p:sp>
      <p:pic>
        <p:nvPicPr>
          <p:cNvPr id="2" name="Image 1" descr="Une image contenant texte, capture d’écran, Police, nombre&#10;&#10;Description générée automatiquement">
            <a:extLst>
              <a:ext uri="{FF2B5EF4-FFF2-40B4-BE49-F238E27FC236}">
                <a16:creationId xmlns:a16="http://schemas.microsoft.com/office/drawing/2014/main" id="{E9717125-730E-9A64-BC09-A142214FC6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8222" y="1768146"/>
            <a:ext cx="6213894" cy="3321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78188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>
            <a:extLst>
              <a:ext uri="{FF2B5EF4-FFF2-40B4-BE49-F238E27FC236}">
                <a16:creationId xmlns:a16="http://schemas.microsoft.com/office/drawing/2014/main" id="{4E32BCA9-F07F-67DB-A046-EC6FB68F669C}"/>
              </a:ext>
            </a:extLst>
          </p:cNvPr>
          <p:cNvSpPr txBox="1"/>
          <p:nvPr/>
        </p:nvSpPr>
        <p:spPr>
          <a:xfrm>
            <a:off x="1963397" y="1248607"/>
            <a:ext cx="4252849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2400" b="1">
                <a:latin typeface="Arial"/>
                <a:cs typeface="Arial"/>
              </a:rPr>
              <a:t>Compte de résultat</a:t>
            </a:r>
            <a:endParaRPr lang="fr-FR" sz="2400" b="1">
              <a:solidFill>
                <a:srgbClr val="FF0000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C59923D-6BA3-03FF-C350-F8D8C76CB4A3}"/>
              </a:ext>
            </a:extLst>
          </p:cNvPr>
          <p:cNvSpPr txBox="1"/>
          <p:nvPr/>
        </p:nvSpPr>
        <p:spPr>
          <a:xfrm>
            <a:off x="578675" y="188141"/>
            <a:ext cx="5080659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fr-FR" sz="3600" b="1">
                <a:solidFill>
                  <a:schemeClr val="accent2"/>
                </a:solidFill>
                <a:latin typeface="+mn-lt"/>
                <a:cs typeface="Arial"/>
              </a:rPr>
              <a:t>COMMISSION FINANCES</a:t>
            </a:r>
            <a:r>
              <a:rPr lang="fr-FR" sz="3200" b="0" i="0">
                <a:solidFill>
                  <a:schemeClr val="accent2"/>
                </a:solidFill>
                <a:effectLst/>
                <a:latin typeface="Futura Medium" panose="020B0602020204020303" pitchFamily="34" charset="-79"/>
                <a:cs typeface="Futura Medium"/>
              </a:rPr>
              <a:t>​</a:t>
            </a:r>
            <a:endParaRPr lang="fr-FR" sz="3200">
              <a:solidFill>
                <a:schemeClr val="accent2"/>
              </a:solidFill>
              <a:cs typeface="Futura Medium"/>
            </a:endParaRPr>
          </a:p>
        </p:txBody>
      </p:sp>
      <p:pic>
        <p:nvPicPr>
          <p:cNvPr id="2" name="Image 1" descr="Une image contenant texte, capture d’écran, Police, nombre&#10;&#10;Description générée automatiquement">
            <a:extLst>
              <a:ext uri="{FF2B5EF4-FFF2-40B4-BE49-F238E27FC236}">
                <a16:creationId xmlns:a16="http://schemas.microsoft.com/office/drawing/2014/main" id="{FBDA58F4-BF55-B85A-B1A8-019FB45241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5169" y="1892061"/>
            <a:ext cx="6233662" cy="3073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88072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>
            <a:extLst>
              <a:ext uri="{FF2B5EF4-FFF2-40B4-BE49-F238E27FC236}">
                <a16:creationId xmlns:a16="http://schemas.microsoft.com/office/drawing/2014/main" id="{4E32BCA9-F07F-67DB-A046-EC6FB68F669C}"/>
              </a:ext>
            </a:extLst>
          </p:cNvPr>
          <p:cNvSpPr txBox="1"/>
          <p:nvPr/>
        </p:nvSpPr>
        <p:spPr>
          <a:xfrm>
            <a:off x="2185688" y="1123994"/>
            <a:ext cx="2843398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2400" b="1">
                <a:latin typeface="Arial"/>
                <a:cs typeface="Arial"/>
              </a:rPr>
              <a:t>Bilan 2024</a:t>
            </a:r>
            <a:endParaRPr lang="fr-FR" sz="2400" b="1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17C2CED-F442-07DD-0EE8-84A52910656A}"/>
              </a:ext>
            </a:extLst>
          </p:cNvPr>
          <p:cNvSpPr txBox="1"/>
          <p:nvPr/>
        </p:nvSpPr>
        <p:spPr>
          <a:xfrm>
            <a:off x="578675" y="188141"/>
            <a:ext cx="5080659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fr-FR" sz="3600" b="1">
                <a:solidFill>
                  <a:schemeClr val="accent2"/>
                </a:solidFill>
                <a:latin typeface="+mn-lt"/>
                <a:cs typeface="Arial"/>
              </a:rPr>
              <a:t>COMMISSION FINANCES</a:t>
            </a:r>
            <a:r>
              <a:rPr lang="fr-FR" sz="3200" b="0" i="0">
                <a:solidFill>
                  <a:schemeClr val="accent2"/>
                </a:solidFill>
                <a:effectLst/>
                <a:latin typeface="Futura Medium" panose="020B0602020204020303" pitchFamily="34" charset="-79"/>
                <a:cs typeface="Futura Medium"/>
              </a:rPr>
              <a:t>​</a:t>
            </a:r>
            <a:endParaRPr lang="fr-FR" sz="3200">
              <a:solidFill>
                <a:schemeClr val="accent2"/>
              </a:solidFill>
              <a:cs typeface="Futura Medium"/>
            </a:endParaRPr>
          </a:p>
        </p:txBody>
      </p:sp>
      <p:pic>
        <p:nvPicPr>
          <p:cNvPr id="5" name="Image 4" descr="Une image contenant texte, capture d’écran, Police, nombre&#10;&#10;Description générée automatiquement">
            <a:extLst>
              <a:ext uri="{FF2B5EF4-FFF2-40B4-BE49-F238E27FC236}">
                <a16:creationId xmlns:a16="http://schemas.microsoft.com/office/drawing/2014/main" id="{B59C2CAA-BF6F-7C0C-67B3-5232A92698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945" y="1829159"/>
            <a:ext cx="8170111" cy="265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55520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>
            <a:extLst>
              <a:ext uri="{FF2B5EF4-FFF2-40B4-BE49-F238E27FC236}">
                <a16:creationId xmlns:a16="http://schemas.microsoft.com/office/drawing/2014/main" id="{4E32BCA9-F07F-67DB-A046-EC6FB68F669C}"/>
              </a:ext>
            </a:extLst>
          </p:cNvPr>
          <p:cNvSpPr txBox="1"/>
          <p:nvPr/>
        </p:nvSpPr>
        <p:spPr>
          <a:xfrm>
            <a:off x="1353214" y="687936"/>
            <a:ext cx="428371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2400" b="1">
                <a:latin typeface="Arial"/>
                <a:cs typeface="Arial"/>
              </a:rPr>
              <a:t>Budget prévisionnel 2025</a:t>
            </a:r>
            <a:endParaRPr lang="fr-FR" sz="2400" b="1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25EA1ED-FADC-0BBC-DA12-8A6E0255C73C}"/>
              </a:ext>
            </a:extLst>
          </p:cNvPr>
          <p:cNvSpPr txBox="1"/>
          <p:nvPr/>
        </p:nvSpPr>
        <p:spPr>
          <a:xfrm>
            <a:off x="578675" y="188141"/>
            <a:ext cx="5080659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fr-FR" sz="3600" b="1">
                <a:solidFill>
                  <a:schemeClr val="accent2"/>
                </a:solidFill>
                <a:latin typeface="+mn-lt"/>
                <a:cs typeface="Arial"/>
              </a:rPr>
              <a:t>COMMISSION FINANCES</a:t>
            </a:r>
            <a:r>
              <a:rPr lang="fr-FR" sz="3200" b="0" i="0">
                <a:solidFill>
                  <a:schemeClr val="accent2"/>
                </a:solidFill>
                <a:effectLst/>
                <a:latin typeface="Futura Medium" panose="020B0602020204020303" pitchFamily="34" charset="-79"/>
                <a:cs typeface="Futura Medium"/>
              </a:rPr>
              <a:t>​</a:t>
            </a:r>
            <a:endParaRPr lang="fr-FR" sz="3200">
              <a:solidFill>
                <a:schemeClr val="accent2"/>
              </a:solidFill>
              <a:cs typeface="Futura Medium"/>
            </a:endParaRPr>
          </a:p>
        </p:txBody>
      </p:sp>
      <p:pic>
        <p:nvPicPr>
          <p:cNvPr id="2" name="Image 1" descr="Une image contenant texte, capture d’écran, Police, nombre&#10;&#10;Description générée automatiquement">
            <a:extLst>
              <a:ext uri="{FF2B5EF4-FFF2-40B4-BE49-F238E27FC236}">
                <a16:creationId xmlns:a16="http://schemas.microsoft.com/office/drawing/2014/main" id="{3E0D8499-F1F9-82A6-3FAF-CCC6ACB646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870" y="1556620"/>
            <a:ext cx="8622639" cy="513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68943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91773" y="303944"/>
            <a:ext cx="5434323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3600" b="1">
                <a:solidFill>
                  <a:srgbClr val="ED7D31"/>
                </a:solidFill>
                <a:latin typeface="+mn-lt"/>
                <a:cs typeface="Arial"/>
              </a:rPr>
              <a:t>Rapport des vérificateurs</a:t>
            </a:r>
            <a:r>
              <a:rPr lang="fr-FR" sz="3600">
                <a:solidFill>
                  <a:srgbClr val="ED7D31"/>
                </a:solidFill>
                <a:latin typeface="+mn-lt"/>
              </a:rPr>
              <a:t> </a:t>
            </a:r>
            <a:r>
              <a:rPr lang="fr-FR" sz="3600" b="1">
                <a:solidFill>
                  <a:srgbClr val="ED7D31"/>
                </a:solidFill>
                <a:latin typeface="+mn-lt"/>
                <a:cs typeface="Arial"/>
              </a:rPr>
              <a:t>aux comptes </a:t>
            </a:r>
            <a:endParaRPr lang="fr-FR" sz="3600">
              <a:solidFill>
                <a:srgbClr val="ED7D31"/>
              </a:solidFill>
              <a:latin typeface="+mn-lt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B075474-1702-858E-8F08-6E02962702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8321" y="1504273"/>
            <a:ext cx="4096672" cy="5060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353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05061" y="199723"/>
            <a:ext cx="3120854" cy="76944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fr-FR" sz="3600" b="1">
                <a:solidFill>
                  <a:schemeClr val="accent2"/>
                </a:solidFill>
                <a:latin typeface="+mn-lt"/>
                <a:cs typeface="Arial"/>
              </a:rPr>
              <a:t>Rapport Moral</a:t>
            </a:r>
            <a:r>
              <a:rPr lang="fr-FR" sz="4400" b="1">
                <a:latin typeface="+mn-lt"/>
                <a:cs typeface="Arial"/>
              </a:rPr>
              <a:t> 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BDB1982-5AEB-4137-AE34-90B58D56274A}"/>
              </a:ext>
            </a:extLst>
          </p:cNvPr>
          <p:cNvSpPr txBox="1"/>
          <p:nvPr/>
        </p:nvSpPr>
        <p:spPr>
          <a:xfrm>
            <a:off x="432864" y="969164"/>
            <a:ext cx="2886408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fr-FR" b="1">
                <a:latin typeface="Arial"/>
                <a:cs typeface="Arial"/>
              </a:rPr>
              <a:t>Jacques</a:t>
            </a:r>
            <a:r>
              <a:rPr lang="fr-FR" b="1"/>
              <a:t> </a:t>
            </a:r>
            <a:r>
              <a:rPr lang="fr-FR" b="1">
                <a:latin typeface="Arial"/>
                <a:cs typeface="Arial"/>
              </a:rPr>
              <a:t>CLAMOUSE</a:t>
            </a:r>
            <a:endParaRPr lang="fr-FR" b="1"/>
          </a:p>
        </p:txBody>
      </p:sp>
      <p:sp>
        <p:nvSpPr>
          <p:cNvPr id="3" name="ZoneTexte 1">
            <a:extLst>
              <a:ext uri="{FF2B5EF4-FFF2-40B4-BE49-F238E27FC236}">
                <a16:creationId xmlns:a16="http://schemas.microsoft.com/office/drawing/2014/main" id="{017903ED-A03C-AF7C-6146-49A7D1AA3A5E}"/>
              </a:ext>
            </a:extLst>
          </p:cNvPr>
          <p:cNvSpPr txBox="1"/>
          <p:nvPr/>
        </p:nvSpPr>
        <p:spPr>
          <a:xfrm>
            <a:off x="301292" y="2426527"/>
            <a:ext cx="8705548" cy="3093154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spcAft>
                <a:spcPts val="300"/>
              </a:spcAft>
              <a:buFont typeface="Wingdings"/>
              <a:buChar char="v"/>
            </a:pPr>
            <a:r>
              <a:rPr lang="fr-FR" sz="2000" b="1" dirty="0">
                <a:latin typeface="Arial"/>
                <a:ea typeface="Calibri"/>
                <a:cs typeface="Arial"/>
              </a:rPr>
              <a:t>2016 - Naissance du comité régional : 13 départements</a:t>
            </a:r>
            <a:endParaRPr lang="fr-FR" sz="2000" b="1" dirty="0">
              <a:latin typeface="Arial"/>
              <a:ea typeface="Calibri"/>
              <a:cs typeface="Arial" panose="020B0604020202020204" pitchFamily="34" charset="0"/>
            </a:endParaRPr>
          </a:p>
          <a:p>
            <a:pPr marL="342900" indent="-342900" algn="just">
              <a:spcAft>
                <a:spcPts val="300"/>
              </a:spcAft>
              <a:buFont typeface="Wingdings"/>
              <a:buChar char="v"/>
            </a:pPr>
            <a:r>
              <a:rPr lang="fr-FR" sz="2000" b="1" dirty="0">
                <a:latin typeface="Arial"/>
                <a:ea typeface="Calibri"/>
                <a:cs typeface="Arial"/>
              </a:rPr>
              <a:t>2017 - Proposition de réorganiser </a:t>
            </a:r>
            <a:r>
              <a:rPr lang="fr-FR" sz="2000" b="1" dirty="0" err="1">
                <a:latin typeface="Arial"/>
                <a:ea typeface="Calibri"/>
                <a:cs typeface="Arial"/>
              </a:rPr>
              <a:t>CoReg</a:t>
            </a:r>
            <a:r>
              <a:rPr lang="fr-FR" sz="2000" b="1" dirty="0">
                <a:latin typeface="Arial"/>
                <a:ea typeface="Calibri"/>
                <a:cs typeface="Arial"/>
              </a:rPr>
              <a:t>/</a:t>
            </a:r>
            <a:r>
              <a:rPr lang="fr-FR" sz="2000" b="1" dirty="0" err="1">
                <a:latin typeface="Arial"/>
                <a:ea typeface="Calibri"/>
                <a:cs typeface="Arial"/>
              </a:rPr>
              <a:t>CoDep</a:t>
            </a:r>
            <a:endParaRPr lang="fr-FR" sz="2000" b="1" dirty="0">
              <a:latin typeface="Arial"/>
              <a:ea typeface="Calibri"/>
              <a:cs typeface="Arial" panose="020B0604020202020204" pitchFamily="34" charset="0"/>
            </a:endParaRPr>
          </a:p>
          <a:p>
            <a:pPr marL="342900" indent="-342900" algn="just">
              <a:spcAft>
                <a:spcPts val="300"/>
              </a:spcAft>
              <a:buFont typeface="Wingdings"/>
              <a:buChar char="v"/>
            </a:pPr>
            <a:r>
              <a:rPr lang="fr-FR" sz="2000" b="1" dirty="0">
                <a:latin typeface="Arial"/>
                <a:ea typeface="Calibri"/>
                <a:cs typeface="Arial"/>
              </a:rPr>
              <a:t>2020 - Nouvelle gouvernance pour faire évoluer FFCT</a:t>
            </a:r>
            <a:endParaRPr lang="fr-FR" sz="2000" b="1" dirty="0">
              <a:latin typeface="Arial"/>
              <a:ea typeface="Calibri"/>
              <a:cs typeface="Arial" panose="020B0604020202020204" pitchFamily="34" charset="0"/>
            </a:endParaRPr>
          </a:p>
          <a:p>
            <a:pPr marL="1257300" lvl="2" indent="-342900">
              <a:spcAft>
                <a:spcPts val="300"/>
              </a:spcAft>
              <a:buFont typeface="Wingdings"/>
              <a:buChar char="§"/>
            </a:pPr>
            <a:r>
              <a:rPr lang="fr-FR" sz="2000" b="1" u="sng" dirty="0">
                <a:latin typeface="Arial"/>
                <a:ea typeface="Calibri"/>
                <a:cs typeface="Arial"/>
              </a:rPr>
              <a:t>Actions prioritaires :</a:t>
            </a:r>
            <a:r>
              <a:rPr lang="fr-FR" sz="2000" b="1" dirty="0">
                <a:latin typeface="Arial"/>
                <a:ea typeface="Calibri"/>
                <a:cs typeface="Arial"/>
              </a:rPr>
              <a:t> Formations, Jeunes, féminines et actions auprès du Comité fédéral.</a:t>
            </a:r>
            <a:endParaRPr lang="fr-FR" sz="2000" b="1" dirty="0">
              <a:latin typeface="Arial"/>
              <a:ea typeface="Calibri"/>
              <a:cs typeface="Arial" panose="020B0604020202020204" pitchFamily="34" charset="0"/>
            </a:endParaRPr>
          </a:p>
          <a:p>
            <a:pPr marL="342900" indent="-342900">
              <a:spcAft>
                <a:spcPts val="300"/>
              </a:spcAft>
              <a:buFont typeface="Wingdings"/>
              <a:buChar char="v"/>
            </a:pPr>
            <a:r>
              <a:rPr lang="fr-FR" sz="2000" b="1" dirty="0">
                <a:latin typeface="Arial"/>
                <a:ea typeface="Calibri"/>
                <a:cs typeface="Arial"/>
              </a:rPr>
              <a:t>2022 - Création de la Commission de Préparation de l'Avenir (CPA)</a:t>
            </a:r>
            <a:endParaRPr lang="fr-FR" sz="2000" b="1" dirty="0">
              <a:latin typeface="Arial"/>
              <a:ea typeface="Calibri"/>
              <a:cs typeface="Arial" panose="020B0604020202020204" pitchFamily="34" charset="0"/>
            </a:endParaRPr>
          </a:p>
          <a:p>
            <a:pPr marL="342900" indent="-342900">
              <a:spcAft>
                <a:spcPts val="300"/>
              </a:spcAft>
              <a:buFont typeface="Wingdings"/>
              <a:buChar char="v"/>
            </a:pPr>
            <a:r>
              <a:rPr lang="fr-FR" sz="2000" b="1" dirty="0">
                <a:latin typeface="Arial"/>
                <a:ea typeface="Calibri"/>
                <a:cs typeface="Arial"/>
              </a:rPr>
              <a:t>2023  - Organisation de 2 VI pour les féminines</a:t>
            </a:r>
            <a:endParaRPr lang="fr-FR" sz="2000" b="1" dirty="0">
              <a:latin typeface="Arial"/>
              <a:ea typeface="Calibri"/>
              <a:cs typeface="Arial" panose="020B0604020202020204" pitchFamily="34" charset="0"/>
            </a:endParaRPr>
          </a:p>
          <a:p>
            <a:pPr marL="342900" indent="-342900">
              <a:spcAft>
                <a:spcPts val="300"/>
              </a:spcAft>
              <a:buFont typeface="Wingdings"/>
              <a:buChar char="v"/>
            </a:pPr>
            <a:r>
              <a:rPr lang="fr-FR" sz="2000" b="1" dirty="0">
                <a:latin typeface="Arial"/>
                <a:ea typeface="Calibri"/>
                <a:cs typeface="Arial"/>
              </a:rPr>
              <a:t>2024 -  Participation financière de 100 € pour les 238 participant(e)s à "</a:t>
            </a:r>
            <a:r>
              <a:rPr lang="fr-FR" sz="2000" b="1" i="1" dirty="0">
                <a:solidFill>
                  <a:srgbClr val="0000FF"/>
                </a:solidFill>
                <a:latin typeface="Arial"/>
                <a:ea typeface="Calibri"/>
                <a:cs typeface="Arial"/>
              </a:rPr>
              <a:t>Ensemble à Vélo Paris 2024</a:t>
            </a:r>
            <a:r>
              <a:rPr lang="fr-FR" sz="2000" b="1" dirty="0">
                <a:latin typeface="Arial"/>
                <a:ea typeface="Calibri"/>
                <a:cs typeface="Arial"/>
              </a:rPr>
              <a:t>" dont </a:t>
            </a:r>
            <a:r>
              <a:rPr lang="fr-FR" sz="2000" b="1" dirty="0">
                <a:solidFill>
                  <a:srgbClr val="000000"/>
                </a:solidFill>
                <a:latin typeface="Arial"/>
                <a:ea typeface="Calibri"/>
                <a:cs typeface="Arial"/>
              </a:rPr>
              <a:t>2/3 de</a:t>
            </a:r>
            <a:r>
              <a:rPr lang="fr-FR" sz="2000" b="1" dirty="0">
                <a:solidFill>
                  <a:srgbClr val="FF0000"/>
                </a:solidFill>
                <a:latin typeface="Arial"/>
                <a:ea typeface="Calibri"/>
                <a:cs typeface="Arial"/>
              </a:rPr>
              <a:t> </a:t>
            </a:r>
            <a:r>
              <a:rPr lang="fr-FR" sz="2000" b="1" dirty="0">
                <a:latin typeface="Arial"/>
                <a:ea typeface="Calibri"/>
                <a:cs typeface="Arial"/>
              </a:rPr>
              <a:t>femmes</a:t>
            </a:r>
            <a:endParaRPr lang="fr-FR" sz="2000" b="1" dirty="0">
              <a:latin typeface="Arial"/>
              <a:ea typeface="Calibri"/>
              <a:cs typeface="Arial" panose="020B060402020202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B032C61-BDF3-EEA5-9F96-E9AE697818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0" y="57628"/>
            <a:ext cx="2257425" cy="20101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ZoneTexte 5"/>
          <p:cNvSpPr txBox="1">
            <a:spLocks noChangeArrowheads="1"/>
          </p:cNvSpPr>
          <p:nvPr/>
        </p:nvSpPr>
        <p:spPr bwMode="auto">
          <a:xfrm>
            <a:off x="181731" y="293656"/>
            <a:ext cx="60515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 anchor="t">
            <a:spAutoFit/>
          </a:bodyPr>
          <a:lstStyle/>
          <a:p>
            <a:pPr algn="ctr"/>
            <a:r>
              <a:rPr lang="fr-FR" sz="3600" b="1">
                <a:solidFill>
                  <a:schemeClr val="accent2"/>
                </a:solidFill>
                <a:latin typeface="+mn-lt"/>
                <a:ea typeface="Futura Medium"/>
                <a:cs typeface="Futura Medium"/>
              </a:rPr>
              <a:t>Résultats des votes statutaires</a:t>
            </a:r>
            <a:endParaRPr lang="fr-FR" sz="3600" b="1">
              <a:solidFill>
                <a:schemeClr val="accent2"/>
              </a:solidFill>
              <a:latin typeface="+mn-lt"/>
            </a:endParaRP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4062C6ED-C4F6-312E-5AB0-0D4B00F140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5562162"/>
              </p:ext>
            </p:extLst>
          </p:nvPr>
        </p:nvGraphicFramePr>
        <p:xfrm>
          <a:off x="461726" y="914261"/>
          <a:ext cx="5913674" cy="20408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13674">
                  <a:extLst>
                    <a:ext uri="{9D8B030D-6E8A-4147-A177-3AD203B41FA5}">
                      <a16:colId xmlns:a16="http://schemas.microsoft.com/office/drawing/2014/main" val="3792803966"/>
                    </a:ext>
                  </a:extLst>
                </a:gridCol>
              </a:tblGrid>
              <a:tr h="1078495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 sz="240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Clubs ayant voté / Nbre Clubs : 204 / 301</a:t>
                      </a:r>
                      <a:endParaRPr lang="fr-FR" dirty="0">
                        <a:latin typeface="Arial"/>
                        <a:cs typeface="Arial"/>
                      </a:endParaRPr>
                    </a:p>
                    <a:p>
                      <a:pPr lvl="0">
                        <a:buNone/>
                      </a:pPr>
                      <a:r>
                        <a:rPr lang="fr-FR" sz="240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Voix exprimées : 807 / 942</a:t>
                      </a:r>
                    </a:p>
                    <a:p>
                      <a:pPr lvl="0">
                        <a:buNone/>
                      </a:pPr>
                      <a:r>
                        <a:rPr lang="fr-FR" sz="240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% voix : 74,87%  (Quorum)</a:t>
                      </a:r>
                    </a:p>
                    <a:p>
                      <a:pPr lvl="0">
                        <a:buNone/>
                      </a:pPr>
                      <a:r>
                        <a:rPr lang="fr-FR" sz="240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% Clubs : 67,77%</a:t>
                      </a: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863677"/>
                  </a:ext>
                </a:extLst>
              </a:tr>
              <a:tr h="577765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fr-FR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6871377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6D6CA45B-4D11-6C91-B6C1-4A8B75BBEE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7921" y="1504273"/>
            <a:ext cx="3478093" cy="204567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091DBD2D-2094-F57F-6FA7-D6D5603D870D}"/>
              </a:ext>
            </a:extLst>
          </p:cNvPr>
          <p:cNvSpPr txBox="1"/>
          <p:nvPr/>
        </p:nvSpPr>
        <p:spPr>
          <a:xfrm>
            <a:off x="1772557" y="3553900"/>
            <a:ext cx="7104743" cy="18158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0">
              <a:buNone/>
            </a:pPr>
            <a:r>
              <a:rPr lang="fr-FR" sz="2800" b="1" u="none" dirty="0">
                <a:effectLst/>
                <a:latin typeface="Arial"/>
                <a:cs typeface="Arial"/>
              </a:rPr>
              <a:t>Rapport Moral approuvé à </a:t>
            </a:r>
            <a:r>
              <a:rPr lang="fr-FR" sz="2800" b="1" dirty="0">
                <a:latin typeface="Arial"/>
                <a:cs typeface="Arial"/>
              </a:rPr>
              <a:t>87,19</a:t>
            </a:r>
            <a:r>
              <a:rPr lang="fr-FR" sz="2800" b="1" u="none" dirty="0">
                <a:effectLst/>
                <a:latin typeface="Arial"/>
                <a:cs typeface="Arial"/>
              </a:rPr>
              <a:t> %</a:t>
            </a:r>
          </a:p>
          <a:p>
            <a:r>
              <a:rPr lang="fr-FR" sz="2800" b="1" u="none" dirty="0">
                <a:effectLst/>
                <a:latin typeface="Arial"/>
                <a:cs typeface="Arial"/>
              </a:rPr>
              <a:t>Rapport d'activité approuvé à </a:t>
            </a:r>
            <a:r>
              <a:rPr lang="fr-FR" sz="2800" b="1" dirty="0">
                <a:latin typeface="Arial"/>
                <a:cs typeface="Arial"/>
              </a:rPr>
              <a:t>87,33</a:t>
            </a:r>
            <a:r>
              <a:rPr lang="fr-FR" sz="2800" b="1" u="none" dirty="0">
                <a:effectLst/>
                <a:latin typeface="Arial"/>
                <a:cs typeface="Arial"/>
              </a:rPr>
              <a:t> %</a:t>
            </a:r>
          </a:p>
          <a:p>
            <a:r>
              <a:rPr lang="fr-FR" sz="2800" b="1" u="none" dirty="0">
                <a:effectLst/>
                <a:latin typeface="Arial"/>
                <a:cs typeface="Arial"/>
              </a:rPr>
              <a:t>Bilan financier approuvé </a:t>
            </a:r>
            <a:r>
              <a:rPr lang="fr-FR" sz="2800" b="1" dirty="0">
                <a:latin typeface="Arial"/>
                <a:cs typeface="Arial"/>
              </a:rPr>
              <a:t>à 85,65</a:t>
            </a:r>
            <a:r>
              <a:rPr lang="fr-FR" sz="2800" b="1" u="none" dirty="0">
                <a:effectLst/>
                <a:latin typeface="Arial"/>
                <a:cs typeface="Arial"/>
              </a:rPr>
              <a:t> %</a:t>
            </a:r>
          </a:p>
          <a:p>
            <a:r>
              <a:rPr lang="fr-FR" sz="2800" b="1" u="none" dirty="0">
                <a:effectLst/>
                <a:latin typeface="Arial"/>
                <a:cs typeface="Arial"/>
              </a:rPr>
              <a:t>Budget prévisionnel approuvé à </a:t>
            </a:r>
            <a:r>
              <a:rPr lang="fr-FR" sz="2800" b="1" dirty="0">
                <a:latin typeface="Arial"/>
                <a:cs typeface="Arial"/>
              </a:rPr>
              <a:t>85,24</a:t>
            </a:r>
            <a:r>
              <a:rPr lang="fr-FR" sz="2800" b="1" u="none" dirty="0">
                <a:effectLst/>
                <a:latin typeface="Arial"/>
                <a:cs typeface="Arial"/>
              </a:rPr>
              <a:t> %</a:t>
            </a:r>
          </a:p>
        </p:txBody>
      </p:sp>
    </p:spTree>
    <p:extLst>
      <p:ext uri="{BB962C8B-B14F-4D97-AF65-F5344CB8AC3E}">
        <p14:creationId xmlns:p14="http://schemas.microsoft.com/office/powerpoint/2010/main" val="24153834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2A7F7AF-65F5-4589-D634-1F1E1C8B3221}"/>
              </a:ext>
            </a:extLst>
          </p:cNvPr>
          <p:cNvSpPr txBox="1"/>
          <p:nvPr/>
        </p:nvSpPr>
        <p:spPr>
          <a:xfrm>
            <a:off x="1554480" y="118872"/>
            <a:ext cx="277063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3600" b="1">
                <a:solidFill>
                  <a:srgbClr val="ED7D31"/>
                </a:solidFill>
                <a:latin typeface="Calibri"/>
                <a:cs typeface="Arial"/>
              </a:rPr>
              <a:t>Candidat(e)s </a:t>
            </a:r>
            <a:endParaRPr lang="fr-FR" sz="3600">
              <a:cs typeface="Arial"/>
            </a:endParaRP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BE5F3152-98A8-620E-28AB-E35FB66777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7397726"/>
              </p:ext>
            </p:extLst>
          </p:nvPr>
        </p:nvGraphicFramePr>
        <p:xfrm>
          <a:off x="1188720" y="694944"/>
          <a:ext cx="6270453" cy="4896555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856384">
                  <a:extLst>
                    <a:ext uri="{9D8B030D-6E8A-4147-A177-3AD203B41FA5}">
                      <a16:colId xmlns:a16="http://schemas.microsoft.com/office/drawing/2014/main" val="3703763807"/>
                    </a:ext>
                  </a:extLst>
                </a:gridCol>
                <a:gridCol w="1113830">
                  <a:extLst>
                    <a:ext uri="{9D8B030D-6E8A-4147-A177-3AD203B41FA5}">
                      <a16:colId xmlns:a16="http://schemas.microsoft.com/office/drawing/2014/main" val="1837084430"/>
                    </a:ext>
                  </a:extLst>
                </a:gridCol>
                <a:gridCol w="2090152">
                  <a:extLst>
                    <a:ext uri="{9D8B030D-6E8A-4147-A177-3AD203B41FA5}">
                      <a16:colId xmlns:a16="http://schemas.microsoft.com/office/drawing/2014/main" val="1394046876"/>
                    </a:ext>
                  </a:extLst>
                </a:gridCol>
                <a:gridCol w="1210087">
                  <a:extLst>
                    <a:ext uri="{9D8B030D-6E8A-4147-A177-3AD203B41FA5}">
                      <a16:colId xmlns:a16="http://schemas.microsoft.com/office/drawing/2014/main" val="1147107890"/>
                    </a:ext>
                  </a:extLst>
                </a:gridCol>
              </a:tblGrid>
              <a:tr h="259545">
                <a:tc>
                  <a:txBody>
                    <a:bodyPr/>
                    <a:lstStyle/>
                    <a:p>
                      <a:pPr algn="l" fontAlgn="ctr"/>
                      <a:r>
                        <a:rPr lang="fr-F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ARIBAUD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Hervé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 err="1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CCBram</a:t>
                      </a:r>
                      <a:endParaRPr lang="fr-FR" sz="1100" b="0" i="0" u="none" strike="noStrike" dirty="0" err="1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Aude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2419171"/>
                  </a:ext>
                </a:extLst>
              </a:tr>
              <a:tr h="235575">
                <a:tc>
                  <a:txBody>
                    <a:bodyPr/>
                    <a:lstStyle/>
                    <a:p>
                      <a:pPr algn="l" fontAlgn="ctr"/>
                      <a:r>
                        <a:rPr lang="fr-F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ARNOLD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Christian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Entente </a:t>
                      </a:r>
                      <a:r>
                        <a:rPr lang="fr-FR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Sama</a:t>
                      </a: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 CT Montpellier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Hérault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0518784"/>
                  </a:ext>
                </a:extLst>
              </a:tr>
              <a:tr h="168268">
                <a:tc>
                  <a:txBody>
                    <a:bodyPr/>
                    <a:lstStyle/>
                    <a:p>
                      <a:pPr algn="l" fontAlgn="ctr"/>
                      <a:r>
                        <a:rPr lang="fr-F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BENET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Richard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Club Cyclos </a:t>
                      </a:r>
                      <a:r>
                        <a:rPr lang="fr-FR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Chalabrais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Aude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1013561"/>
                  </a:ext>
                </a:extLst>
              </a:tr>
              <a:tr h="168268">
                <a:tc>
                  <a:txBody>
                    <a:bodyPr/>
                    <a:lstStyle/>
                    <a:p>
                      <a:pPr algn="l" fontAlgn="ctr"/>
                      <a:r>
                        <a:rPr lang="fr-F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DUCHEZ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Olivier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RAC Mireval VTT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Hérault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836764"/>
                  </a:ext>
                </a:extLst>
              </a:tr>
              <a:tr h="235575">
                <a:tc>
                  <a:txBody>
                    <a:bodyPr/>
                    <a:lstStyle/>
                    <a:p>
                      <a:pPr algn="l" fontAlgn="ctr"/>
                      <a:r>
                        <a:rPr lang="fr-F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FABRE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Danièle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Union cycliste Rouergate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Aveyron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2350687"/>
                  </a:ext>
                </a:extLst>
              </a:tr>
              <a:tr h="235575">
                <a:tc>
                  <a:txBody>
                    <a:bodyPr/>
                    <a:lstStyle/>
                    <a:p>
                      <a:pPr algn="l" fontAlgn="ctr"/>
                      <a:r>
                        <a:rPr lang="fr-F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FONTAYNE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Michel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Amis Randonneurs </a:t>
                      </a:r>
                      <a:r>
                        <a:rPr lang="fr-FR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Braxéens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Haute Garonne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4045761"/>
                  </a:ext>
                </a:extLst>
              </a:tr>
              <a:tr h="168268">
                <a:tc>
                  <a:txBody>
                    <a:bodyPr/>
                    <a:lstStyle/>
                    <a:p>
                      <a:pPr algn="l" fontAlgn="ctr"/>
                      <a:r>
                        <a:rPr lang="fr-F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FRANCO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Richard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Individuel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Lot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4968924"/>
                  </a:ext>
                </a:extLst>
              </a:tr>
              <a:tr h="168268">
                <a:tc>
                  <a:txBody>
                    <a:bodyPr/>
                    <a:lstStyle/>
                    <a:p>
                      <a:pPr algn="l" fontAlgn="ctr"/>
                      <a:r>
                        <a:rPr lang="fr-F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GARCIA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Antoine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Club Cyclo Castres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Tarn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2932801"/>
                  </a:ext>
                </a:extLst>
              </a:tr>
              <a:tr h="249037">
                <a:tc>
                  <a:txBody>
                    <a:bodyPr/>
                    <a:lstStyle/>
                    <a:p>
                      <a:pPr algn="l" fontAlgn="ctr"/>
                      <a:r>
                        <a:rPr lang="fr-F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GAUTHIER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Frédérique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Véloce club Montauban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Tarn et Garonne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4570125"/>
                  </a:ext>
                </a:extLst>
              </a:tr>
              <a:tr h="235575">
                <a:tc>
                  <a:txBody>
                    <a:bodyPr/>
                    <a:lstStyle/>
                    <a:p>
                      <a:pPr algn="l" fontAlgn="ctr"/>
                      <a:r>
                        <a:rPr lang="fr-F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GERAUD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Philippe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La Roue Libre </a:t>
                      </a:r>
                      <a:r>
                        <a:rPr lang="fr-FR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Huossaise</a:t>
                      </a: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Haute Garonne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120848"/>
                  </a:ext>
                </a:extLst>
              </a:tr>
              <a:tr h="249037">
                <a:tc>
                  <a:txBody>
                    <a:bodyPr/>
                    <a:lstStyle/>
                    <a:p>
                      <a:pPr algn="l" fontAlgn="ctr"/>
                      <a:r>
                        <a:rPr lang="fr-F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LEROSIER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Guillaume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Cyclo Randonneur Albigeois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Tarn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648915"/>
                  </a:ext>
                </a:extLst>
              </a:tr>
              <a:tr h="329805">
                <a:tc>
                  <a:txBody>
                    <a:bodyPr/>
                    <a:lstStyle/>
                    <a:p>
                      <a:pPr algn="l" fontAlgn="ctr"/>
                      <a:r>
                        <a:rPr lang="fr-F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LOPEZ-CUESTA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José-Marie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Cyclo Rando </a:t>
                      </a:r>
                      <a:r>
                        <a:rPr lang="fr-FR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Alés</a:t>
                      </a: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 en Cévennes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Gard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9555317"/>
                  </a:ext>
                </a:extLst>
              </a:tr>
              <a:tr h="235575">
                <a:tc>
                  <a:txBody>
                    <a:bodyPr/>
                    <a:lstStyle/>
                    <a:p>
                      <a:pPr algn="l" fontAlgn="ctr"/>
                      <a:r>
                        <a:rPr lang="fr-F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OBERLE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Jacques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Vélo Club St Orens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Haute Garonne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3246495"/>
                  </a:ext>
                </a:extLst>
              </a:tr>
              <a:tr h="249037">
                <a:tc>
                  <a:txBody>
                    <a:bodyPr/>
                    <a:lstStyle/>
                    <a:p>
                      <a:pPr algn="l" fontAlgn="ctr"/>
                      <a:r>
                        <a:rPr lang="fr-F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RUFFIE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Anne Marie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Union cycliste Rouergate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Aveyron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1507328"/>
                  </a:ext>
                </a:extLst>
              </a:tr>
              <a:tr h="249037">
                <a:tc>
                  <a:txBody>
                    <a:bodyPr/>
                    <a:lstStyle/>
                    <a:p>
                      <a:pPr algn="l" fontAlgn="ctr"/>
                      <a:r>
                        <a:rPr lang="fr-F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SERRES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Raymond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Club Cyclo Castres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Tarn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6947619"/>
                  </a:ext>
                </a:extLst>
              </a:tr>
              <a:tr h="168268">
                <a:tc>
                  <a:txBody>
                    <a:bodyPr/>
                    <a:lstStyle/>
                    <a:p>
                      <a:pPr algn="l" fontAlgn="ctr"/>
                      <a:r>
                        <a:rPr lang="fr-F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VALADIER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Francis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Cyclo club Mendois</a:t>
                      </a:r>
                      <a:endParaRPr lang="fr-FR" sz="1100" b="0" i="0" u="none" strike="noStrike" dirty="0" err="1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Lozère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7543066"/>
                  </a:ext>
                </a:extLst>
              </a:tr>
              <a:tr h="168268">
                <a:tc>
                  <a:txBody>
                    <a:bodyPr/>
                    <a:lstStyle/>
                    <a:p>
                      <a:pPr algn="l" fontAlgn="ctr"/>
                      <a:endParaRPr lang="fr-FR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7237588"/>
                  </a:ext>
                </a:extLst>
              </a:tr>
              <a:tr h="249037">
                <a:tc>
                  <a:txBody>
                    <a:bodyPr/>
                    <a:lstStyle/>
                    <a:p>
                      <a:pPr algn="l" fontAlgn="ctr"/>
                      <a:r>
                        <a:rPr lang="fr-F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CAQUARD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Jean Yves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Cyclo Roue Libre 65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Haute Pyrénées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9198749"/>
                  </a:ext>
                </a:extLst>
              </a:tr>
              <a:tr h="249037">
                <a:tc>
                  <a:txBody>
                    <a:bodyPr/>
                    <a:lstStyle/>
                    <a:p>
                      <a:pPr algn="l" fontAlgn="ctr"/>
                      <a:r>
                        <a:rPr lang="fr-F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LE CAM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Dominique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Vélo Club Lasallois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Gard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12204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92073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ZoneTexte 5"/>
          <p:cNvSpPr txBox="1">
            <a:spLocks noChangeArrowheads="1"/>
          </p:cNvSpPr>
          <p:nvPr/>
        </p:nvSpPr>
        <p:spPr bwMode="auto">
          <a:xfrm>
            <a:off x="449249" y="89747"/>
            <a:ext cx="542005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fr-FR" sz="3200" b="1" dirty="0">
                <a:solidFill>
                  <a:schemeClr val="accent2"/>
                </a:solidFill>
                <a:latin typeface="Futura Medium"/>
                <a:ea typeface="Futura Medium"/>
                <a:cs typeface="Futura Medium"/>
              </a:rPr>
              <a:t> </a:t>
            </a:r>
            <a:r>
              <a:rPr lang="fr-FR" sz="2800" b="1" dirty="0">
                <a:solidFill>
                  <a:schemeClr val="accent2"/>
                </a:solidFill>
                <a:latin typeface="+mn-lt"/>
                <a:ea typeface="Futura Medium"/>
                <a:cs typeface="Futura Medium"/>
              </a:rPr>
              <a:t>Résultats des votes au Comité Directeur</a:t>
            </a:r>
            <a:endParaRPr lang="fr-FR" sz="2800" b="1" dirty="0">
              <a:solidFill>
                <a:schemeClr val="accent2"/>
              </a:solidFill>
              <a:latin typeface="+mn-lt"/>
              <a:ea typeface="Futura Medium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43052425-2C94-367C-56C2-2197D48383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8603729"/>
              </p:ext>
            </p:extLst>
          </p:nvPr>
        </p:nvGraphicFramePr>
        <p:xfrm>
          <a:off x="3061778" y="1029379"/>
          <a:ext cx="3013689" cy="5093563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927537">
                  <a:extLst>
                    <a:ext uri="{9D8B030D-6E8A-4147-A177-3AD203B41FA5}">
                      <a16:colId xmlns:a16="http://schemas.microsoft.com/office/drawing/2014/main" val="1379541423"/>
                    </a:ext>
                  </a:extLst>
                </a:gridCol>
                <a:gridCol w="1086152">
                  <a:extLst>
                    <a:ext uri="{9D8B030D-6E8A-4147-A177-3AD203B41FA5}">
                      <a16:colId xmlns:a16="http://schemas.microsoft.com/office/drawing/2014/main" val="3585510407"/>
                    </a:ext>
                  </a:extLst>
                </a:gridCol>
              </a:tblGrid>
              <a:tr h="40212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Comité directeur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Nbre de Voix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6920843"/>
                  </a:ext>
                </a:extLst>
              </a:tr>
              <a:tr h="234572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RUFFIE Anne-Marie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610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9583434"/>
                  </a:ext>
                </a:extLst>
              </a:tr>
              <a:tr h="234572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FABRE Danièle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606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5500076"/>
                  </a:ext>
                </a:extLst>
              </a:tr>
              <a:tr h="234572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ARIBAUD Hervé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7692331"/>
                  </a:ext>
                </a:extLst>
              </a:tr>
              <a:tr h="234572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GARCIA Antoine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596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5517806"/>
                  </a:ext>
                </a:extLst>
              </a:tr>
              <a:tr h="234572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GERAUD Philippe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588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428070"/>
                  </a:ext>
                </a:extLst>
              </a:tr>
              <a:tr h="234572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DUCHEZ Olivier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583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6573021"/>
                  </a:ext>
                </a:extLst>
              </a:tr>
              <a:tr h="234572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GAUTHIER Frédérique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579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3785355"/>
                  </a:ext>
                </a:extLst>
              </a:tr>
              <a:tr h="234572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ARNOLD Christian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578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0883214"/>
                  </a:ext>
                </a:extLst>
              </a:tr>
              <a:tr h="234572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VALADIER Francis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576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2133825"/>
                  </a:ext>
                </a:extLst>
              </a:tr>
              <a:tr h="234572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LOPEZ CUESTA José-Marie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574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8544708"/>
                  </a:ext>
                </a:extLst>
              </a:tr>
              <a:tr h="234572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SERRES Raymond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567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082800"/>
                  </a:ext>
                </a:extLst>
              </a:tr>
              <a:tr h="234572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FRANCO Richard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562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3167260"/>
                  </a:ext>
                </a:extLst>
              </a:tr>
              <a:tr h="234572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LEROSIER Guillaume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560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5268665"/>
                  </a:ext>
                </a:extLst>
              </a:tr>
              <a:tr h="234572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BENET Richard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557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0858957"/>
                  </a:ext>
                </a:extLst>
              </a:tr>
              <a:tr h="234572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FONTAYNE Michel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537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7630826"/>
                  </a:ext>
                </a:extLst>
              </a:tr>
              <a:tr h="234572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OBERLE Jacques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512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0919131"/>
                  </a:ext>
                </a:extLst>
              </a:tr>
              <a:tr h="234572"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7376715"/>
                  </a:ext>
                </a:extLst>
              </a:tr>
              <a:tr h="234572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Censeurs aux comptes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6946044"/>
                  </a:ext>
                </a:extLst>
              </a:tr>
              <a:tr h="234572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CAQUARD Jean-Yves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637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131266"/>
                  </a:ext>
                </a:extLst>
              </a:tr>
              <a:tr h="234572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LECAM Dominique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624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35712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77107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ZoneTexte 5"/>
          <p:cNvSpPr txBox="1">
            <a:spLocks noChangeArrowheads="1"/>
          </p:cNvSpPr>
          <p:nvPr/>
        </p:nvSpPr>
        <p:spPr bwMode="auto">
          <a:xfrm>
            <a:off x="430961" y="300059"/>
            <a:ext cx="530244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fr-FR" sz="3600" b="1" dirty="0">
                <a:solidFill>
                  <a:schemeClr val="accent2"/>
                </a:solidFill>
                <a:latin typeface="Calibri"/>
                <a:ea typeface="Futura Medium"/>
                <a:cs typeface="Futura Medium"/>
              </a:rPr>
              <a:t>Nouveaux élus</a:t>
            </a:r>
            <a:endParaRPr lang="fr-FR" sz="3600" b="1" dirty="0">
              <a:solidFill>
                <a:schemeClr val="accent2"/>
              </a:solidFill>
              <a:latin typeface="Calibri" pitchFamily="34" charset="0"/>
              <a:ea typeface="Futura Medium"/>
              <a:cs typeface="Futura Medium"/>
            </a:endParaRPr>
          </a:p>
        </p:txBody>
      </p:sp>
      <p:pic>
        <p:nvPicPr>
          <p:cNvPr id="3" name="Image 2" descr="Une image contenant texte, capture d’écran, Police&#10;&#10;Description générée automatiquement">
            <a:extLst>
              <a:ext uri="{FF2B5EF4-FFF2-40B4-BE49-F238E27FC236}">
                <a16:creationId xmlns:a16="http://schemas.microsoft.com/office/drawing/2014/main" id="{59C0FEB8-2986-624C-A637-ECB9567670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3062" y="2573457"/>
            <a:ext cx="2770516" cy="920330"/>
          </a:xfrm>
          <a:prstGeom prst="rect">
            <a:avLst/>
          </a:prstGeom>
        </p:spPr>
      </p:pic>
      <p:pic>
        <p:nvPicPr>
          <p:cNvPr id="6" name="Image 5" descr="Une image contenant texte, capture d’écran, Police&#10;&#10;Description générée automatiquement">
            <a:extLst>
              <a:ext uri="{FF2B5EF4-FFF2-40B4-BE49-F238E27FC236}">
                <a16:creationId xmlns:a16="http://schemas.microsoft.com/office/drawing/2014/main" id="{2A845BF3-EB83-4935-5768-1E33EBB73E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9417" y="952142"/>
            <a:ext cx="2770337" cy="4148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9192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>
            <a:spLocks noGrp="1"/>
          </p:cNvSpPr>
          <p:nvPr>
            <p:ph type="title"/>
          </p:nvPr>
        </p:nvSpPr>
        <p:spPr>
          <a:xfrm>
            <a:off x="1214121" y="879324"/>
            <a:ext cx="5062337" cy="682346"/>
          </a:xfr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r>
              <a:rPr lang="fr-FR" sz="2400">
                <a:solidFill>
                  <a:srgbClr val="000000"/>
                </a:solidFill>
                <a:cs typeface="Futura Medium"/>
              </a:rPr>
              <a:t>CALENDRIER 2025</a:t>
            </a:r>
            <a:br>
              <a:rPr lang="fr-FR" sz="2400">
                <a:solidFill>
                  <a:srgbClr val="000000"/>
                </a:solidFill>
                <a:cs typeface="Futura Medium"/>
              </a:rPr>
            </a:br>
            <a:r>
              <a:rPr lang="fr-FR" sz="2400">
                <a:solidFill>
                  <a:srgbClr val="000000"/>
                </a:solidFill>
                <a:cs typeface="Futura Medium"/>
              </a:rPr>
              <a:t>MANIFESTATIONS « PHARES »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7BCC91B0-327B-642C-DED9-677163B96EE2}"/>
              </a:ext>
            </a:extLst>
          </p:cNvPr>
          <p:cNvSpPr txBox="1">
            <a:spLocks/>
          </p:cNvSpPr>
          <p:nvPr/>
        </p:nvSpPr>
        <p:spPr>
          <a:xfrm>
            <a:off x="416013" y="200189"/>
            <a:ext cx="5052523" cy="496127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>
                    <a:lumMod val="50000"/>
                    <a:lumOff val="50000"/>
                  </a:schemeClr>
                </a:solidFill>
                <a:latin typeface="Futura Medium" panose="020B0602020204020303" pitchFamily="34" charset="-79"/>
                <a:ea typeface="+mj-ea"/>
                <a:cs typeface="Futura Medium" panose="020B0602020204020303" pitchFamily="34" charset="-79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fr-FR" sz="3600" b="1">
                <a:solidFill>
                  <a:schemeClr val="accent2"/>
                </a:solidFill>
                <a:latin typeface="+mn-lt"/>
                <a:cs typeface="Futura Medium"/>
              </a:rPr>
              <a:t>COMMI</a:t>
            </a:r>
            <a:r>
              <a:rPr lang="fr-FR" sz="3600" b="1">
                <a:solidFill>
                  <a:srgbClr val="ED7D31"/>
                </a:solidFill>
                <a:latin typeface="+mn-lt"/>
                <a:cs typeface="Futura Medium"/>
              </a:rPr>
              <a:t>SS</a:t>
            </a:r>
            <a:r>
              <a:rPr lang="fr-FR" sz="3600" b="1">
                <a:solidFill>
                  <a:schemeClr val="accent2"/>
                </a:solidFill>
                <a:latin typeface="+mn-lt"/>
                <a:cs typeface="Futura Medium"/>
              </a:rPr>
              <a:t>ION TOURISME</a:t>
            </a:r>
            <a:endParaRPr lang="fr-FR" sz="3600" b="1">
              <a:solidFill>
                <a:schemeClr val="accent2"/>
              </a:solidFill>
              <a:latin typeface="+mn-lt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0D10F508-8755-887E-8F64-BC09CE42FD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611480"/>
              </p:ext>
            </p:extLst>
          </p:nvPr>
        </p:nvGraphicFramePr>
        <p:xfrm>
          <a:off x="165100" y="1912429"/>
          <a:ext cx="8813800" cy="3636645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171700">
                  <a:extLst>
                    <a:ext uri="{9D8B030D-6E8A-4147-A177-3AD203B41FA5}">
                      <a16:colId xmlns:a16="http://schemas.microsoft.com/office/drawing/2014/main" val="4076726330"/>
                    </a:ext>
                  </a:extLst>
                </a:gridCol>
                <a:gridCol w="3606800">
                  <a:extLst>
                    <a:ext uri="{9D8B030D-6E8A-4147-A177-3AD203B41FA5}">
                      <a16:colId xmlns:a16="http://schemas.microsoft.com/office/drawing/2014/main" val="1052228514"/>
                    </a:ext>
                  </a:extLst>
                </a:gridCol>
                <a:gridCol w="3035300">
                  <a:extLst>
                    <a:ext uri="{9D8B030D-6E8A-4147-A177-3AD203B41FA5}">
                      <a16:colId xmlns:a16="http://schemas.microsoft.com/office/drawing/2014/main" val="33593404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DATES 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2753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753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753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753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INTITULES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2753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753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753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753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LIEUX et/ou ORGANISATEURS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2753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753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753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753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7433480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Dimanche 9 mars 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2753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753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753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753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Concentration Albert Bures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2753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753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753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753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 Lauzerte - </a:t>
                      </a:r>
                      <a:r>
                        <a:rPr lang="fr-FR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CoDep</a:t>
                      </a:r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82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2753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753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753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753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8966414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 Définir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2753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753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753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753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Critérium VTT et </a:t>
                      </a:r>
                      <a:r>
                        <a:rPr lang="fr-FR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éducation</a:t>
                      </a:r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r>
                        <a:rPr lang="fr-FR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routière</a:t>
                      </a:r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2753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753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753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753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 Définir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2753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753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753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753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2023350"/>
                  </a:ext>
                </a:extLst>
              </a:tr>
              <a:tr h="77152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 Définir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2753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753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753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753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Finales régionales du jeune cyclotouriste V T </a:t>
                      </a:r>
                      <a:r>
                        <a:rPr lang="fr-FR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</a:t>
                      </a:r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et concours d'éducation routière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2753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753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753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753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 Définir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2753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753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753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753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410326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Dimanche 4 mai 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2753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753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753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753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La </a:t>
                      </a:r>
                      <a:r>
                        <a:rPr lang="fr-FR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Vélocio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2753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753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753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753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 </a:t>
                      </a:r>
                      <a:r>
                        <a:rPr lang="fr-FR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CoDep</a:t>
                      </a:r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34 - </a:t>
                      </a:r>
                      <a:r>
                        <a:rPr lang="fr-FR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Lamalou</a:t>
                      </a:r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les Bains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2753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753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753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753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1370755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Du 29 mai au 1 er juin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2753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753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753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753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Maxi Verte VTT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2753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753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753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753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 Lissac sur Couze - Corrèze ?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2753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753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753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753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8411379"/>
                  </a:ext>
                </a:extLst>
              </a:tr>
              <a:tr h="5143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Le 5 et 6 juillet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2753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753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753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753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Cyclomontagnarde</a:t>
                      </a:r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des Pyrénées Audoises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2753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753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753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753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Cyclo club de Limoux  (11)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2753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753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753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753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5281806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Du 5 au 12 Juillet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2753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753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753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753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Semaine Européenne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2753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753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753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753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CoDep</a:t>
                      </a:r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46 - Prayssac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2753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753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753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753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5936783"/>
                  </a:ext>
                </a:extLst>
              </a:tr>
              <a:tr h="5143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Dimanche 24 août 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2753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753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753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753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Concentration Mas de la Barque Mas de la Barque (48)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2753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753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753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753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 Club de St Hilaire de Brethmas (30)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2753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753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753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753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0874597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Dimanche 12 </a:t>
                      </a:r>
                      <a:r>
                        <a:rPr lang="fr-FR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oct</a:t>
                      </a:r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2753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753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753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753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L’Appel des Pyrénées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2753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753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753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753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 </a:t>
                      </a:r>
                      <a:r>
                        <a:rPr lang="fr-FR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CoDep</a:t>
                      </a:r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64 - Col d'</a:t>
                      </a:r>
                      <a:r>
                        <a:rPr lang="fr-FR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Ispéguy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2753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753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753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753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42502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36798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341A4AEF-BFCF-AC3D-161A-7F7318539208}"/>
              </a:ext>
            </a:extLst>
          </p:cNvPr>
          <p:cNvSpPr txBox="1"/>
          <p:nvPr/>
        </p:nvSpPr>
        <p:spPr>
          <a:xfrm>
            <a:off x="149822" y="524727"/>
            <a:ext cx="6620256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3600" b="1" dirty="0">
                <a:latin typeface="Calibri"/>
                <a:cs typeface="Futura Medium"/>
              </a:rPr>
              <a:t>Assemblée Générale 2025</a:t>
            </a:r>
          </a:p>
          <a:p>
            <a:pPr algn="ctr"/>
            <a:r>
              <a:rPr lang="fr-FR" sz="3600" b="1" dirty="0">
                <a:latin typeface="Calibri"/>
                <a:cs typeface="Futura Medium"/>
              </a:rPr>
              <a:t>le samedi ou dimanche </a:t>
            </a:r>
            <a:endParaRPr lang="fr-FR" sz="3600" dirty="0"/>
          </a:p>
          <a:p>
            <a:pPr algn="ctr"/>
            <a:r>
              <a:rPr lang="fr-FR" sz="3600" b="1" dirty="0">
                <a:latin typeface="Calibri"/>
                <a:cs typeface="Futura Medium"/>
              </a:rPr>
              <a:t>-- novembre </a:t>
            </a:r>
            <a:endParaRPr lang="fr-FR" sz="3600" dirty="0"/>
          </a:p>
          <a:p>
            <a:pPr algn="ctr"/>
            <a:r>
              <a:rPr lang="fr-FR" sz="3600" b="1" dirty="0">
                <a:latin typeface="Calibri"/>
                <a:cs typeface="Futura Medium"/>
              </a:rPr>
              <a:t>À ----- (--) </a:t>
            </a:r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40279377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40876" y="928533"/>
            <a:ext cx="6369051" cy="76944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fr-FR" sz="4400" b="1">
                <a:latin typeface="Arial"/>
                <a:cs typeface="Arial"/>
              </a:rPr>
              <a:t>Les récompenses 2024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FE4C623-BCD5-3357-4C2E-7ABFBE3FCC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3157" y="1799343"/>
            <a:ext cx="4653043" cy="428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4623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AC3A1287-79A3-DC0E-925F-5A338FF2CE82}"/>
              </a:ext>
            </a:extLst>
          </p:cNvPr>
          <p:cNvSpPr txBox="1"/>
          <p:nvPr/>
        </p:nvSpPr>
        <p:spPr>
          <a:xfrm>
            <a:off x="1022820" y="781365"/>
            <a:ext cx="5080558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fr-FR" sz="3600" b="1">
                <a:solidFill>
                  <a:schemeClr val="accent2"/>
                </a:solidFill>
                <a:latin typeface="+mn-lt"/>
                <a:cs typeface="Arial"/>
              </a:rPr>
              <a:t>Remise des Récompenses</a:t>
            </a:r>
            <a:endParaRPr lang="fr-FR" sz="3600" b="1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38D90D8-6401-8D47-AFF9-4F0652FFCC5B}"/>
              </a:ext>
            </a:extLst>
          </p:cNvPr>
          <p:cNvSpPr txBox="1"/>
          <p:nvPr/>
        </p:nvSpPr>
        <p:spPr>
          <a:xfrm>
            <a:off x="593893" y="1658103"/>
            <a:ext cx="7517379" cy="366254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fr-FR" sz="4000" b="1">
                <a:latin typeface="Arial"/>
                <a:cs typeface="Arial"/>
              </a:rPr>
              <a:t>Boucles d'Occitanie</a:t>
            </a:r>
          </a:p>
          <a:p>
            <a:endParaRPr lang="fr-FR" sz="2400" i="1">
              <a:latin typeface="Arial"/>
              <a:cs typeface="Arial"/>
            </a:endParaRPr>
          </a:p>
          <a:p>
            <a:r>
              <a:rPr lang="fr-FR" sz="2400" i="1">
                <a:latin typeface="Arial"/>
                <a:cs typeface="Arial"/>
              </a:rPr>
              <a:t>Boucle N°1 : Gers, </a:t>
            </a:r>
            <a:r>
              <a:rPr lang="fr-FR" sz="2400" i="1" err="1">
                <a:latin typeface="Arial"/>
                <a:cs typeface="Arial"/>
              </a:rPr>
              <a:t>Hte</a:t>
            </a:r>
            <a:r>
              <a:rPr lang="fr-FR" sz="2400" i="1">
                <a:latin typeface="Arial"/>
                <a:cs typeface="Arial"/>
              </a:rPr>
              <a:t>-Garonne et Tarn-et-Garonne</a:t>
            </a:r>
            <a:endParaRPr lang="fr-FR" sz="2400" i="1"/>
          </a:p>
          <a:p>
            <a:r>
              <a:rPr lang="fr-FR" sz="2400" i="1">
                <a:latin typeface="Arial"/>
                <a:cs typeface="Arial"/>
              </a:rPr>
              <a:t>    N°2 : Lot, Tarn et Tarn-et-Garonne</a:t>
            </a:r>
          </a:p>
          <a:p>
            <a:r>
              <a:rPr lang="fr-FR" sz="2400" i="1">
                <a:latin typeface="Arial"/>
                <a:cs typeface="Arial"/>
              </a:rPr>
              <a:t>    N°3 : Aveyron, Tarn et Lozère</a:t>
            </a:r>
          </a:p>
          <a:p>
            <a:r>
              <a:rPr lang="fr-FR" sz="2400" i="1">
                <a:latin typeface="Arial"/>
                <a:cs typeface="Arial"/>
              </a:rPr>
              <a:t>    N°6 : Ariège et </a:t>
            </a:r>
            <a:r>
              <a:rPr lang="fr-FR" sz="2400" i="1" err="1">
                <a:latin typeface="Arial"/>
                <a:cs typeface="Arial"/>
              </a:rPr>
              <a:t>Htes</a:t>
            </a:r>
            <a:r>
              <a:rPr lang="fr-FR" sz="2400" i="1">
                <a:latin typeface="Arial"/>
                <a:cs typeface="Arial"/>
              </a:rPr>
              <a:t>-Pyrénées</a:t>
            </a:r>
          </a:p>
          <a:p>
            <a:endParaRPr lang="fr-FR" sz="2400" i="1"/>
          </a:p>
          <a:p>
            <a:pPr algn="ctr"/>
            <a:r>
              <a:rPr lang="fr-FR" sz="2400" i="1">
                <a:latin typeface="Arial"/>
                <a:cs typeface="Arial"/>
              </a:rPr>
              <a:t>Réalisées par Sébastien CLAMENS</a:t>
            </a:r>
            <a:endParaRPr lang="fr-FR" sz="2400" i="1"/>
          </a:p>
          <a:p>
            <a:pPr algn="ctr"/>
            <a:r>
              <a:rPr lang="fr-FR" sz="2400" i="1">
                <a:latin typeface="Arial"/>
                <a:cs typeface="Arial"/>
              </a:rPr>
              <a:t>de Rieumes Cyclotourisme</a:t>
            </a:r>
            <a:endParaRPr lang="fr-FR" sz="2400" i="1"/>
          </a:p>
        </p:txBody>
      </p:sp>
    </p:spTree>
    <p:extLst>
      <p:ext uri="{BB962C8B-B14F-4D97-AF65-F5344CB8AC3E}">
        <p14:creationId xmlns:p14="http://schemas.microsoft.com/office/powerpoint/2010/main" val="37018977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AC3A1287-79A3-DC0E-925F-5A338FF2CE82}"/>
              </a:ext>
            </a:extLst>
          </p:cNvPr>
          <p:cNvSpPr txBox="1"/>
          <p:nvPr/>
        </p:nvSpPr>
        <p:spPr>
          <a:xfrm>
            <a:off x="1022820" y="781365"/>
            <a:ext cx="5080558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fr-FR" sz="3600" b="1">
                <a:solidFill>
                  <a:schemeClr val="accent2"/>
                </a:solidFill>
                <a:latin typeface="+mn-lt"/>
                <a:cs typeface="Arial"/>
              </a:rPr>
              <a:t>Remise des Récompenses</a:t>
            </a:r>
            <a:endParaRPr lang="fr-FR" sz="3600" b="1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38D90D8-6401-8D47-AFF9-4F0652FFCC5B}"/>
              </a:ext>
            </a:extLst>
          </p:cNvPr>
          <p:cNvSpPr txBox="1"/>
          <p:nvPr/>
        </p:nvSpPr>
        <p:spPr>
          <a:xfrm>
            <a:off x="1522320" y="1658103"/>
            <a:ext cx="5660525" cy="29238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fr-FR" sz="4000" b="1">
                <a:latin typeface="Arial"/>
                <a:cs typeface="Arial"/>
              </a:rPr>
              <a:t>Raid d'Occitanie</a:t>
            </a:r>
          </a:p>
          <a:p>
            <a:endParaRPr lang="fr-FR" sz="2400" i="1">
              <a:latin typeface="Arial"/>
              <a:cs typeface="Arial"/>
            </a:endParaRPr>
          </a:p>
          <a:p>
            <a:pPr algn="ctr"/>
            <a:r>
              <a:rPr lang="fr-FR" sz="2400" i="1">
                <a:latin typeface="Arial"/>
                <a:cs typeface="Arial"/>
              </a:rPr>
              <a:t>Sens Pont du Gard – Pont d'Espagne</a:t>
            </a:r>
            <a:endParaRPr lang="fr-FR"/>
          </a:p>
          <a:p>
            <a:pPr algn="ctr"/>
            <a:r>
              <a:rPr lang="fr-FR" sz="2400" i="1">
                <a:latin typeface="Arial"/>
                <a:cs typeface="Arial"/>
              </a:rPr>
              <a:t>côté Méditerranée</a:t>
            </a:r>
            <a:endParaRPr lang="fr-FR" sz="2400" i="1"/>
          </a:p>
          <a:p>
            <a:endParaRPr lang="fr-FR" sz="2400" i="1"/>
          </a:p>
          <a:p>
            <a:pPr algn="ctr"/>
            <a:r>
              <a:rPr lang="fr-FR" sz="2400" i="1">
                <a:latin typeface="Arial"/>
                <a:cs typeface="Arial"/>
              </a:rPr>
              <a:t>Réalisé par Michel FONTAYNE</a:t>
            </a:r>
            <a:endParaRPr lang="fr-FR" sz="2400" i="1"/>
          </a:p>
          <a:p>
            <a:pPr algn="ctr"/>
            <a:r>
              <a:rPr lang="fr-FR" sz="2400" i="1">
                <a:latin typeface="Arial"/>
                <a:cs typeface="Arial"/>
              </a:rPr>
              <a:t>des Amis Randonneurs </a:t>
            </a:r>
            <a:r>
              <a:rPr lang="fr-FR" sz="2400" i="1" err="1">
                <a:latin typeface="Arial"/>
                <a:cs typeface="Arial"/>
              </a:rPr>
              <a:t>Braxéens</a:t>
            </a:r>
            <a:endParaRPr lang="fr-FR" sz="2400" i="1" err="1"/>
          </a:p>
        </p:txBody>
      </p:sp>
    </p:spTree>
    <p:extLst>
      <p:ext uri="{BB962C8B-B14F-4D97-AF65-F5344CB8AC3E}">
        <p14:creationId xmlns:p14="http://schemas.microsoft.com/office/powerpoint/2010/main" val="35297203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022820" y="781365"/>
            <a:ext cx="5080558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fr-FR" sz="3600" b="1">
                <a:solidFill>
                  <a:schemeClr val="accent2"/>
                </a:solidFill>
                <a:latin typeface="+mn-lt"/>
                <a:cs typeface="Arial"/>
              </a:rPr>
              <a:t>Remise des Récompenses</a:t>
            </a:r>
            <a:endParaRPr lang="fr-FR" sz="3600" b="1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12A5381-596F-3E34-17B4-346B26646109}"/>
              </a:ext>
            </a:extLst>
          </p:cNvPr>
          <p:cNvSpPr txBox="1"/>
          <p:nvPr/>
        </p:nvSpPr>
        <p:spPr>
          <a:xfrm>
            <a:off x="1022820" y="1535171"/>
            <a:ext cx="6086923" cy="707886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fr-FR" sz="4000" b="1">
                <a:latin typeface="Arial"/>
                <a:cs typeface="Arial"/>
              </a:rPr>
              <a:t>Mérite du cyclotourisme</a:t>
            </a:r>
            <a:endParaRPr lang="fr-FR" sz="4000" b="1"/>
          </a:p>
        </p:txBody>
      </p:sp>
    </p:spTree>
    <p:extLst>
      <p:ext uri="{BB962C8B-B14F-4D97-AF65-F5344CB8AC3E}">
        <p14:creationId xmlns:p14="http://schemas.microsoft.com/office/powerpoint/2010/main" val="4898334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05061" y="199723"/>
            <a:ext cx="3120854" cy="76944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fr-FR" sz="3600" b="1">
                <a:solidFill>
                  <a:schemeClr val="accent2"/>
                </a:solidFill>
                <a:latin typeface="+mn-lt"/>
                <a:cs typeface="Arial"/>
              </a:rPr>
              <a:t>Rapport Moral</a:t>
            </a:r>
            <a:r>
              <a:rPr lang="fr-FR" sz="4400" b="1">
                <a:latin typeface="+mn-lt"/>
                <a:cs typeface="Arial"/>
              </a:rPr>
              <a:t> 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BDB1982-5AEB-4137-AE34-90B58D56274A}"/>
              </a:ext>
            </a:extLst>
          </p:cNvPr>
          <p:cNvSpPr txBox="1"/>
          <p:nvPr/>
        </p:nvSpPr>
        <p:spPr>
          <a:xfrm>
            <a:off x="432864" y="969164"/>
            <a:ext cx="2886408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fr-FR" b="1">
                <a:latin typeface="Arial"/>
                <a:cs typeface="Arial"/>
              </a:rPr>
              <a:t>Jacques</a:t>
            </a:r>
            <a:r>
              <a:rPr lang="fr-FR" b="1"/>
              <a:t> </a:t>
            </a:r>
            <a:r>
              <a:rPr lang="fr-FR" b="1">
                <a:latin typeface="Arial"/>
                <a:cs typeface="Arial"/>
              </a:rPr>
              <a:t>CLAMOUSE</a:t>
            </a:r>
            <a:endParaRPr lang="fr-FR" b="1"/>
          </a:p>
        </p:txBody>
      </p:sp>
      <p:sp>
        <p:nvSpPr>
          <p:cNvPr id="3" name="ZoneTexte 1">
            <a:extLst>
              <a:ext uri="{FF2B5EF4-FFF2-40B4-BE49-F238E27FC236}">
                <a16:creationId xmlns:a16="http://schemas.microsoft.com/office/drawing/2014/main" id="{017903ED-A03C-AF7C-6146-49A7D1AA3A5E}"/>
              </a:ext>
            </a:extLst>
          </p:cNvPr>
          <p:cNvSpPr txBox="1"/>
          <p:nvPr/>
        </p:nvSpPr>
        <p:spPr>
          <a:xfrm>
            <a:off x="308467" y="2069846"/>
            <a:ext cx="8538390" cy="3901068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spcAft>
                <a:spcPts val="300"/>
              </a:spcAft>
              <a:buFont typeface="Wingdings"/>
              <a:buChar char="v"/>
            </a:pPr>
            <a:r>
              <a:rPr lang="fr-FR" sz="2000" b="1">
                <a:latin typeface="Arial"/>
                <a:ea typeface="Calibri"/>
                <a:cs typeface="Arial"/>
              </a:rPr>
              <a:t>Après 48 ans au service du vélo, dans les 4 fédérations et, après avoir dirigé 5 clubs, 3 mandats au CoDep34 et 2 mandats au </a:t>
            </a:r>
            <a:r>
              <a:rPr lang="fr-FR" sz="2000" b="1" err="1">
                <a:latin typeface="Arial"/>
                <a:ea typeface="Calibri"/>
                <a:cs typeface="Arial"/>
              </a:rPr>
              <a:t>CoReg</a:t>
            </a:r>
            <a:r>
              <a:rPr lang="fr-FR" sz="2000" b="1">
                <a:latin typeface="Arial"/>
                <a:ea typeface="Calibri"/>
                <a:cs typeface="Arial"/>
              </a:rPr>
              <a:t> Occitanie, j'ai décidé de me retirer pour laisser la place à de nouvelles personnes afin qu'elles apportent de nouvelles idées pour faire évoluer notre fédération et nos clubs.</a:t>
            </a:r>
            <a:endParaRPr lang="fr-FR" sz="2000" b="1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342900" indent="-342900" algn="just">
              <a:spcAft>
                <a:spcPts val="300"/>
              </a:spcAft>
              <a:buFont typeface="Wingdings"/>
              <a:buChar char="v"/>
            </a:pPr>
            <a:r>
              <a:rPr lang="fr-FR" sz="2000" b="1">
                <a:latin typeface="Arial"/>
                <a:ea typeface="+mn-lt"/>
                <a:cs typeface="Arial"/>
              </a:rPr>
              <a:t>Je remercie toutes celles et ceux avec lesquels j'ai eu beaucoup de plaisir. Nous avons ensemble fait progresser nos idées.</a:t>
            </a:r>
          </a:p>
          <a:p>
            <a:pPr marL="342900" indent="-342900" algn="just">
              <a:spcAft>
                <a:spcPts val="300"/>
              </a:spcAft>
              <a:buFont typeface="Wingdings"/>
              <a:buChar char="v"/>
            </a:pPr>
            <a:r>
              <a:rPr lang="fr-FR" sz="2000" b="1">
                <a:latin typeface="Arial"/>
                <a:ea typeface="+mn-lt"/>
                <a:cs typeface="Arial"/>
              </a:rPr>
              <a:t>Rien n'aurait été possible sans l'action collective qui a toujours prévalu au sein de l'équipe. </a:t>
            </a:r>
          </a:p>
          <a:p>
            <a:pPr marL="342900" indent="-342900" algn="just">
              <a:spcAft>
                <a:spcPts val="300"/>
              </a:spcAft>
              <a:buFont typeface="Wingdings"/>
              <a:buChar char="v"/>
            </a:pPr>
            <a:r>
              <a:rPr lang="fr-FR" sz="2000" b="1">
                <a:latin typeface="Arial"/>
                <a:ea typeface="+mn-lt"/>
                <a:cs typeface="Arial"/>
              </a:rPr>
              <a:t>Je </a:t>
            </a:r>
            <a:r>
              <a:rPr lang="fr-FR" sz="2000" b="1">
                <a:latin typeface="Arial"/>
                <a:ea typeface="Calibri"/>
                <a:cs typeface="Arial"/>
              </a:rPr>
              <a:t>souhaite à la nouvelle équipe qu'elle réussisse à poursuivre le travail engagé et qu'elle permette de rajeunir nos effectifs et nos instances dirigeantes.</a:t>
            </a:r>
            <a:endParaRPr lang="fr-FR" sz="2000" b="1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B032C61-BDF3-EEA5-9F96-E9AE697818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0" y="57628"/>
            <a:ext cx="2257425" cy="201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2326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492BD367-4681-D0AC-5C90-63785E4A1A02}"/>
              </a:ext>
            </a:extLst>
          </p:cNvPr>
          <p:cNvSpPr txBox="1"/>
          <p:nvPr/>
        </p:nvSpPr>
        <p:spPr>
          <a:xfrm>
            <a:off x="818540" y="2398976"/>
            <a:ext cx="7462624" cy="21346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2000" b="1">
                <a:latin typeface="Calibri"/>
                <a:ea typeface="Calibri"/>
                <a:cs typeface="Arial"/>
              </a:rPr>
              <a:t>BENET Richard    Cyclo Club </a:t>
            </a:r>
            <a:r>
              <a:rPr lang="fr-FR" sz="2000" b="1" err="1">
                <a:latin typeface="Calibri"/>
                <a:ea typeface="Calibri"/>
                <a:cs typeface="Arial"/>
              </a:rPr>
              <a:t>Chalabrais</a:t>
            </a:r>
            <a:r>
              <a:rPr lang="fr-FR" sz="2000" b="1">
                <a:latin typeface="Calibri"/>
                <a:ea typeface="Calibri"/>
                <a:cs typeface="Arial"/>
              </a:rPr>
              <a:t> - 11</a:t>
            </a:r>
            <a:endParaRPr lang="fr-FR" sz="2000">
              <a:latin typeface="Calibri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2000" b="1">
                <a:latin typeface="Calibri"/>
                <a:ea typeface="Calibri"/>
                <a:cs typeface="Arial"/>
              </a:rPr>
              <a:t>DURAND Christian        Stade ATHL Rabastens </a:t>
            </a:r>
            <a:r>
              <a:rPr lang="fr-FR" sz="2000" b="1" err="1">
                <a:latin typeface="Calibri"/>
                <a:ea typeface="Calibri"/>
                <a:cs typeface="Arial"/>
              </a:rPr>
              <a:t>Couffouleux</a:t>
            </a:r>
            <a:r>
              <a:rPr lang="fr-FR" sz="2000" b="1">
                <a:latin typeface="Calibri"/>
                <a:ea typeface="Calibri"/>
                <a:cs typeface="Arial"/>
              </a:rPr>
              <a:t> - 81 </a:t>
            </a:r>
            <a:endParaRPr lang="fr-FR" sz="2000" b="1">
              <a:latin typeface="Calibri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2000" b="1">
                <a:latin typeface="Calibri"/>
                <a:ea typeface="Calibri" panose="020F0502020204030204" pitchFamily="34" charset="0"/>
                <a:cs typeface="Arial"/>
              </a:rPr>
              <a:t>PAGES Maurice Veilhes   Sport Détente Cyclo - 81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2000" b="1">
                <a:latin typeface="Calibri"/>
                <a:ea typeface="Calibri" panose="020F0502020204030204" pitchFamily="34" charset="0"/>
                <a:cs typeface="Arial"/>
              </a:rPr>
              <a:t>PEREZ Marjorie                 Cyclotouriste Réalmontais - 81</a:t>
            </a:r>
            <a:endParaRPr lang="fr-FR" sz="2000" b="1">
              <a:effectLst/>
              <a:latin typeface="Calibri"/>
              <a:ea typeface="Calibri" panose="020F0502020204030204" pitchFamily="34" charset="0"/>
              <a:cs typeface="Arial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sz="2000" b="1">
              <a:latin typeface="Calibri" panose="020F0502020204030204" pitchFamily="34" charset="0"/>
              <a:ea typeface="Calibri" panose="020F0502020204030204" pitchFamily="34" charset="0"/>
              <a:cs typeface="Times New Roman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E3C5F43-32BA-EB8C-057E-7F6D3A0BAAF1}"/>
              </a:ext>
            </a:extLst>
          </p:cNvPr>
          <p:cNvSpPr txBox="1"/>
          <p:nvPr/>
        </p:nvSpPr>
        <p:spPr>
          <a:xfrm>
            <a:off x="1022820" y="781365"/>
            <a:ext cx="5080558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fr-FR" sz="3600" b="1">
                <a:solidFill>
                  <a:schemeClr val="accent2"/>
                </a:solidFill>
                <a:latin typeface="+mn-lt"/>
                <a:cs typeface="Arial"/>
              </a:rPr>
              <a:t>Remise des Récompenses</a:t>
            </a:r>
            <a:endParaRPr lang="fr-FR" sz="3600" b="1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F0C0531-FA5A-AAF6-BD1F-0FAAF2FD8F51}"/>
              </a:ext>
            </a:extLst>
          </p:cNvPr>
          <p:cNvSpPr txBox="1"/>
          <p:nvPr/>
        </p:nvSpPr>
        <p:spPr>
          <a:xfrm>
            <a:off x="1313525" y="1613837"/>
            <a:ext cx="5500288" cy="707886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fr-FR" sz="4000" b="1" dirty="0">
                <a:latin typeface="Calibri"/>
                <a:cs typeface="Arial"/>
              </a:rPr>
              <a:t>Reconnaissance Fédérale</a:t>
            </a:r>
            <a:endParaRPr lang="fr-FR" sz="4000" b="1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04489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AC3A1287-79A3-DC0E-925F-5A338FF2CE82}"/>
              </a:ext>
            </a:extLst>
          </p:cNvPr>
          <p:cNvSpPr txBox="1"/>
          <p:nvPr/>
        </p:nvSpPr>
        <p:spPr>
          <a:xfrm>
            <a:off x="1022820" y="781365"/>
            <a:ext cx="5080558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fr-FR" sz="3600" b="1">
                <a:solidFill>
                  <a:schemeClr val="accent2"/>
                </a:solidFill>
                <a:latin typeface="+mn-lt"/>
                <a:cs typeface="Arial"/>
              </a:rPr>
              <a:t>Remise des Récompenses</a:t>
            </a:r>
            <a:endParaRPr lang="fr-FR" sz="3600" b="1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38D90D8-6401-8D47-AFF9-4F0652FFCC5B}"/>
              </a:ext>
            </a:extLst>
          </p:cNvPr>
          <p:cNvSpPr txBox="1"/>
          <p:nvPr/>
        </p:nvSpPr>
        <p:spPr>
          <a:xfrm>
            <a:off x="1313525" y="1363466"/>
            <a:ext cx="4278992" cy="707886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fr-FR" sz="4000" b="1">
                <a:latin typeface="Calibri"/>
                <a:cs typeface="Arial"/>
              </a:rPr>
              <a:t>Médaille de bronze</a:t>
            </a:r>
            <a:endParaRPr lang="fr-FR" sz="4000" b="1">
              <a:latin typeface="Calibri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2063C72-47D0-96FD-41E6-1C2628D1328D}"/>
              </a:ext>
            </a:extLst>
          </p:cNvPr>
          <p:cNvSpPr txBox="1"/>
          <p:nvPr/>
        </p:nvSpPr>
        <p:spPr>
          <a:xfrm>
            <a:off x="818540" y="2398976"/>
            <a:ext cx="7462624" cy="21346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2000" b="1">
                <a:latin typeface="Calibri"/>
                <a:ea typeface="Calibri"/>
                <a:cs typeface="Arial"/>
              </a:rPr>
              <a:t>BAROU Pascal     Cyclo Club Caussadais - 82</a:t>
            </a:r>
            <a:endParaRPr lang="fr-FR" sz="2000">
              <a:latin typeface="Calibri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2000" b="1">
                <a:latin typeface="Calibri"/>
                <a:ea typeface="Calibri"/>
                <a:cs typeface="Arial"/>
              </a:rPr>
              <a:t>DEFEZ Anne                   Alaric Cyclo Club Capendu - 11 </a:t>
            </a:r>
            <a:endParaRPr lang="fr-FR" sz="2000" b="1">
              <a:latin typeface="Calibri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2000" b="1">
                <a:latin typeface="Calibri"/>
                <a:ea typeface="Calibri" panose="020F0502020204030204" pitchFamily="34" charset="0"/>
                <a:cs typeface="Arial"/>
              </a:rPr>
              <a:t>SENEGAS Claude       Cyclo Pays Mazamétains C.P.M - 81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2000" b="1">
                <a:latin typeface="Calibri"/>
                <a:ea typeface="Calibri" panose="020F0502020204030204" pitchFamily="34" charset="0"/>
                <a:cs typeface="Arial"/>
              </a:rPr>
              <a:t>VAUR Jean-Pierre             Vélo Club Naucellois - 12</a:t>
            </a:r>
            <a:endParaRPr lang="fr-FR" sz="2000" b="1">
              <a:effectLst/>
              <a:latin typeface="Calibri"/>
              <a:ea typeface="Calibri" panose="020F0502020204030204" pitchFamily="34" charset="0"/>
              <a:cs typeface="Arial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sz="2000" b="1">
              <a:latin typeface="Calibri" panose="020F0502020204030204" pitchFamily="34" charset="0"/>
              <a:ea typeface="Calibri" panose="020F0502020204030204" pitchFamily="34" charset="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413229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AC3A1287-79A3-DC0E-925F-5A338FF2CE82}"/>
              </a:ext>
            </a:extLst>
          </p:cNvPr>
          <p:cNvSpPr txBox="1"/>
          <p:nvPr/>
        </p:nvSpPr>
        <p:spPr>
          <a:xfrm>
            <a:off x="1022820" y="781365"/>
            <a:ext cx="5080558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fr-FR" sz="3600" b="1">
                <a:solidFill>
                  <a:schemeClr val="accent2"/>
                </a:solidFill>
                <a:latin typeface="+mn-lt"/>
                <a:cs typeface="Arial"/>
              </a:rPr>
              <a:t>Remise des Récompenses</a:t>
            </a:r>
            <a:endParaRPr lang="fr-FR" sz="3600" b="1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38D90D8-6401-8D47-AFF9-4F0652FFCC5B}"/>
              </a:ext>
            </a:extLst>
          </p:cNvPr>
          <p:cNvSpPr txBox="1"/>
          <p:nvPr/>
        </p:nvSpPr>
        <p:spPr>
          <a:xfrm>
            <a:off x="1313525" y="1363466"/>
            <a:ext cx="3945054" cy="707886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fr-FR" sz="4000" b="1">
                <a:latin typeface="Calibri"/>
                <a:cs typeface="Arial"/>
              </a:rPr>
              <a:t>Médaille d'argent</a:t>
            </a:r>
            <a:endParaRPr lang="fr-FR" sz="4000" b="1">
              <a:latin typeface="Calibri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2063C72-47D0-96FD-41E6-1C2628D1328D}"/>
              </a:ext>
            </a:extLst>
          </p:cNvPr>
          <p:cNvSpPr txBox="1"/>
          <p:nvPr/>
        </p:nvSpPr>
        <p:spPr>
          <a:xfrm>
            <a:off x="1318002" y="2408581"/>
            <a:ext cx="7462624" cy="25666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2000" b="1">
                <a:latin typeface="Calibri"/>
                <a:ea typeface="Calibri"/>
                <a:cs typeface="Arial"/>
              </a:rPr>
              <a:t>BERTELLI Jean-Claude Cyclo Club Caussadais - 82</a:t>
            </a:r>
            <a:endParaRPr lang="fr-FR" sz="2000">
              <a:latin typeface="Calibri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2000" b="1">
                <a:latin typeface="Calibri"/>
                <a:ea typeface="Calibri"/>
                <a:cs typeface="Arial"/>
              </a:rPr>
              <a:t>CASSOU Jean Jacques     Le Guidon </a:t>
            </a:r>
            <a:r>
              <a:rPr lang="fr-FR" sz="2000" b="1" err="1">
                <a:latin typeface="Calibri"/>
                <a:ea typeface="Calibri"/>
                <a:cs typeface="Arial"/>
              </a:rPr>
              <a:t>Juillannais</a:t>
            </a:r>
            <a:r>
              <a:rPr lang="fr-FR" sz="2000" b="1">
                <a:latin typeface="Calibri"/>
                <a:ea typeface="Calibri"/>
                <a:cs typeface="Arial"/>
              </a:rPr>
              <a:t> - 65</a:t>
            </a:r>
            <a:endParaRPr lang="fr-FR" sz="2000" b="1">
              <a:latin typeface="Calibri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2000" b="1">
                <a:latin typeface="Calibri"/>
                <a:ea typeface="Calibri"/>
                <a:cs typeface="Arial"/>
              </a:rPr>
              <a:t>CLAMENS Claude   Vélo Club Espalionnais - 12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2000" b="1">
                <a:latin typeface="Calibri"/>
                <a:ea typeface="Calibri" panose="020F0502020204030204" pitchFamily="34" charset="0"/>
                <a:cs typeface="Arial"/>
              </a:rPr>
              <a:t>JOLIBERT Jean-Pierre   AS SP Cyclo Venerque - 31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2000" b="1">
                <a:latin typeface="Calibri"/>
                <a:ea typeface="Calibri" panose="020F0502020204030204" pitchFamily="34" charset="0"/>
                <a:cs typeface="Arial"/>
              </a:rPr>
              <a:t>MONCERE Patricia           Union Sportive </a:t>
            </a:r>
            <a:r>
              <a:rPr lang="fr-FR" sz="2000" b="1" err="1">
                <a:latin typeface="Calibri"/>
                <a:ea typeface="Calibri" panose="020F0502020204030204" pitchFamily="34" charset="0"/>
                <a:cs typeface="Arial"/>
              </a:rPr>
              <a:t>Cordaise</a:t>
            </a:r>
            <a:r>
              <a:rPr lang="fr-FR" sz="2000" b="1">
                <a:latin typeface="Calibri"/>
                <a:ea typeface="Calibri" panose="020F0502020204030204" pitchFamily="34" charset="0"/>
                <a:cs typeface="Arial"/>
              </a:rPr>
              <a:t> Cyclo - 81</a:t>
            </a:r>
            <a:endParaRPr lang="fr-FR" sz="2000" b="1">
              <a:effectLst/>
              <a:latin typeface="Calibri"/>
              <a:ea typeface="Calibri" panose="020F0502020204030204" pitchFamily="34" charset="0"/>
              <a:cs typeface="Arial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sz="2000" b="1">
              <a:latin typeface="Calibri" panose="020F0502020204030204" pitchFamily="34" charset="0"/>
              <a:ea typeface="Calibri" panose="020F0502020204030204" pitchFamily="34" charset="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131789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AC3A1287-79A3-DC0E-925F-5A338FF2CE82}"/>
              </a:ext>
            </a:extLst>
          </p:cNvPr>
          <p:cNvSpPr txBox="1"/>
          <p:nvPr/>
        </p:nvSpPr>
        <p:spPr>
          <a:xfrm>
            <a:off x="1022820" y="781365"/>
            <a:ext cx="5080558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fr-FR" sz="3600" b="1">
                <a:solidFill>
                  <a:schemeClr val="accent2"/>
                </a:solidFill>
                <a:latin typeface="+mn-lt"/>
                <a:cs typeface="Arial"/>
              </a:rPr>
              <a:t>Remise des Récompenses</a:t>
            </a:r>
            <a:endParaRPr lang="fr-FR" sz="3600" b="1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38D90D8-6401-8D47-AFF9-4F0652FFCC5B}"/>
              </a:ext>
            </a:extLst>
          </p:cNvPr>
          <p:cNvSpPr txBox="1"/>
          <p:nvPr/>
        </p:nvSpPr>
        <p:spPr>
          <a:xfrm>
            <a:off x="1313525" y="1363466"/>
            <a:ext cx="3028393" cy="707886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fr-FR" sz="4000" b="1" dirty="0">
                <a:latin typeface="Calibri"/>
                <a:cs typeface="Arial"/>
              </a:rPr>
              <a:t>Médaille d'or</a:t>
            </a:r>
            <a:endParaRPr lang="fr-FR" sz="4000" b="1" dirty="0">
              <a:latin typeface="Calibri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2063C72-47D0-96FD-41E6-1C2628D1328D}"/>
              </a:ext>
            </a:extLst>
          </p:cNvPr>
          <p:cNvSpPr txBox="1"/>
          <p:nvPr/>
        </p:nvSpPr>
        <p:spPr>
          <a:xfrm>
            <a:off x="1318002" y="2408581"/>
            <a:ext cx="7462624" cy="83894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2000" b="1" dirty="0">
                <a:latin typeface="Calibri"/>
                <a:ea typeface="Calibri"/>
                <a:cs typeface="Arial"/>
              </a:rPr>
              <a:t>PONS Jean Claude CIGOGNES DE TARBES - 65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2000" b="1" dirty="0">
                <a:latin typeface="Calibri"/>
                <a:ea typeface="Calibri"/>
                <a:cs typeface="Arial"/>
              </a:rPr>
              <a:t>PONS  Françoise        CIGOGNES DE TARBES - 65</a:t>
            </a:r>
          </a:p>
        </p:txBody>
      </p:sp>
    </p:spTree>
    <p:extLst>
      <p:ext uri="{BB962C8B-B14F-4D97-AF65-F5344CB8AC3E}">
        <p14:creationId xmlns:p14="http://schemas.microsoft.com/office/powerpoint/2010/main" val="9665828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492BD367-4681-D0AC-5C90-63785E4A1A02}"/>
              </a:ext>
            </a:extLst>
          </p:cNvPr>
          <p:cNvSpPr txBox="1"/>
          <p:nvPr/>
        </p:nvSpPr>
        <p:spPr>
          <a:xfrm>
            <a:off x="1836436" y="2458029"/>
            <a:ext cx="4866205" cy="18910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/>
              <a:buChar char="Ø"/>
            </a:pPr>
            <a:r>
              <a:rPr lang="fr-FR" sz="2400" b="1">
                <a:latin typeface="Arial"/>
                <a:ea typeface="Calibri"/>
                <a:cs typeface="Arial"/>
              </a:rPr>
              <a:t>Mérites du cyclotourisme</a:t>
            </a:r>
            <a:endParaRPr lang="fr-FR" sz="2400"/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/>
              <a:buChar char="Ø"/>
            </a:pPr>
            <a:r>
              <a:rPr lang="fr-FR" sz="2400" b="1">
                <a:latin typeface="Arial"/>
                <a:ea typeface="Calibri"/>
                <a:cs typeface="Arial"/>
              </a:rPr>
              <a:t>Reconnaissances fédérales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/>
              <a:buChar char="Ø"/>
            </a:pPr>
            <a:r>
              <a:rPr lang="fr-FR" sz="2400" b="1">
                <a:latin typeface="Arial"/>
                <a:ea typeface="Calibri"/>
                <a:cs typeface="Arial"/>
              </a:rPr>
              <a:t>Médailles de bronze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sz="2000" b="1">
              <a:latin typeface="Arial"/>
              <a:ea typeface="Calibri"/>
              <a:cs typeface="Arial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C3A1287-79A3-DC0E-925F-5A338FF2CE82}"/>
              </a:ext>
            </a:extLst>
          </p:cNvPr>
          <p:cNvSpPr txBox="1"/>
          <p:nvPr/>
        </p:nvSpPr>
        <p:spPr>
          <a:xfrm>
            <a:off x="1022820" y="781365"/>
            <a:ext cx="5080558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fr-FR" sz="3600" b="1">
                <a:solidFill>
                  <a:schemeClr val="accent2"/>
                </a:solidFill>
                <a:latin typeface="+mn-lt"/>
                <a:cs typeface="Arial"/>
              </a:rPr>
              <a:t>Remise des Récompenses</a:t>
            </a:r>
            <a:endParaRPr lang="fr-FR" sz="3600" b="1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38D90D8-6401-8D47-AFF9-4F0652FFCC5B}"/>
              </a:ext>
            </a:extLst>
          </p:cNvPr>
          <p:cNvSpPr txBox="1"/>
          <p:nvPr/>
        </p:nvSpPr>
        <p:spPr>
          <a:xfrm>
            <a:off x="963576" y="1588919"/>
            <a:ext cx="7212231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fr-FR" sz="3600" b="1">
                <a:latin typeface="Arial"/>
                <a:cs typeface="Arial"/>
              </a:rPr>
              <a:t>Les autres récompenses </a:t>
            </a:r>
            <a:r>
              <a:rPr lang="fr-FR" sz="3600" b="1" err="1">
                <a:latin typeface="Arial"/>
                <a:cs typeface="Arial"/>
              </a:rPr>
              <a:t>FFVélo</a:t>
            </a:r>
            <a:endParaRPr lang="fr-FR" sz="3600" b="1" err="1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FD39727-ED4F-B231-9BC1-1EEC73915C6F}"/>
              </a:ext>
            </a:extLst>
          </p:cNvPr>
          <p:cNvSpPr txBox="1"/>
          <p:nvPr/>
        </p:nvSpPr>
        <p:spPr>
          <a:xfrm>
            <a:off x="1171853" y="4109362"/>
            <a:ext cx="7972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>
                <a:latin typeface="Arial"/>
                <a:cs typeface="Arial"/>
              </a:rPr>
              <a:t>Ont été remises aux différentes AG</a:t>
            </a:r>
            <a:endParaRPr lang="fr-FR" sz="3600" b="1"/>
          </a:p>
        </p:txBody>
      </p:sp>
    </p:spTree>
    <p:extLst>
      <p:ext uri="{BB962C8B-B14F-4D97-AF65-F5344CB8AC3E}">
        <p14:creationId xmlns:p14="http://schemas.microsoft.com/office/powerpoint/2010/main" val="16657923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AC3A1287-79A3-DC0E-925F-5A338FF2CE82}"/>
              </a:ext>
            </a:extLst>
          </p:cNvPr>
          <p:cNvSpPr txBox="1"/>
          <p:nvPr/>
        </p:nvSpPr>
        <p:spPr>
          <a:xfrm>
            <a:off x="1022820" y="781365"/>
            <a:ext cx="5080558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fr-FR" sz="3600" b="1">
                <a:solidFill>
                  <a:schemeClr val="accent2"/>
                </a:solidFill>
                <a:latin typeface="+mn-lt"/>
                <a:cs typeface="Arial"/>
              </a:rPr>
              <a:t>Remise des Récompenses</a:t>
            </a:r>
            <a:endParaRPr lang="fr-FR" sz="3600" b="1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38D90D8-6401-8D47-AFF9-4F0652FFCC5B}"/>
              </a:ext>
            </a:extLst>
          </p:cNvPr>
          <p:cNvSpPr txBox="1"/>
          <p:nvPr/>
        </p:nvSpPr>
        <p:spPr>
          <a:xfrm>
            <a:off x="1083855" y="1579852"/>
            <a:ext cx="6899646" cy="52322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fr-FR" sz="2800" b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Médailles de Bronze jeunesse et sports</a:t>
            </a:r>
            <a:endParaRPr 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74563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492BD367-4681-D0AC-5C90-63785E4A1A02}"/>
              </a:ext>
            </a:extLst>
          </p:cNvPr>
          <p:cNvSpPr txBox="1"/>
          <p:nvPr/>
        </p:nvSpPr>
        <p:spPr>
          <a:xfrm>
            <a:off x="1083855" y="2194445"/>
            <a:ext cx="7970231" cy="4608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endParaRPr lang="fr-FR" sz="2400" b="1">
              <a:latin typeface="Times New Roman"/>
              <a:ea typeface="Calibri" panose="020F0502020204030204" pitchFamily="34" charset="0"/>
              <a:cs typeface="Times New Roman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C3A1287-79A3-DC0E-925F-5A338FF2CE82}"/>
              </a:ext>
            </a:extLst>
          </p:cNvPr>
          <p:cNvSpPr txBox="1"/>
          <p:nvPr/>
        </p:nvSpPr>
        <p:spPr>
          <a:xfrm>
            <a:off x="1022820" y="781365"/>
            <a:ext cx="5080558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fr-FR" sz="3600" b="1">
                <a:solidFill>
                  <a:schemeClr val="accent2"/>
                </a:solidFill>
                <a:latin typeface="+mn-lt"/>
                <a:cs typeface="Arial"/>
              </a:rPr>
              <a:t>Remise des Récompenses</a:t>
            </a:r>
            <a:endParaRPr lang="fr-FR" sz="3600" b="1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38D90D8-6401-8D47-AFF9-4F0652FFCC5B}"/>
              </a:ext>
            </a:extLst>
          </p:cNvPr>
          <p:cNvSpPr txBox="1"/>
          <p:nvPr/>
        </p:nvSpPr>
        <p:spPr>
          <a:xfrm>
            <a:off x="1952717" y="1494416"/>
            <a:ext cx="4830168" cy="707886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fr-FR" sz="4000" b="1">
                <a:latin typeface="Arial"/>
                <a:cs typeface="Arial"/>
              </a:rPr>
              <a:t>Au congrès fédéral</a:t>
            </a:r>
          </a:p>
        </p:txBody>
      </p:sp>
    </p:spTree>
    <p:extLst>
      <p:ext uri="{BB962C8B-B14F-4D97-AF65-F5344CB8AC3E}">
        <p14:creationId xmlns:p14="http://schemas.microsoft.com/office/powerpoint/2010/main" val="27015572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492BD367-4681-D0AC-5C90-63785E4A1A02}"/>
              </a:ext>
            </a:extLst>
          </p:cNvPr>
          <p:cNvSpPr txBox="1"/>
          <p:nvPr/>
        </p:nvSpPr>
        <p:spPr>
          <a:xfrm>
            <a:off x="1083855" y="2194445"/>
            <a:ext cx="7970231" cy="4608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endParaRPr lang="fr-FR" sz="2400" b="1">
              <a:latin typeface="Times New Roman"/>
              <a:ea typeface="Calibri" panose="020F0502020204030204" pitchFamily="34" charset="0"/>
              <a:cs typeface="Times New Roman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C3A1287-79A3-DC0E-925F-5A338FF2CE82}"/>
              </a:ext>
            </a:extLst>
          </p:cNvPr>
          <p:cNvSpPr txBox="1"/>
          <p:nvPr/>
        </p:nvSpPr>
        <p:spPr>
          <a:xfrm>
            <a:off x="1022820" y="781365"/>
            <a:ext cx="5080558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fr-FR" sz="3600" b="1">
                <a:solidFill>
                  <a:schemeClr val="accent2"/>
                </a:solidFill>
                <a:latin typeface="+mn-lt"/>
                <a:cs typeface="Arial"/>
              </a:rPr>
              <a:t>Remise des Récompenses</a:t>
            </a:r>
            <a:endParaRPr lang="fr-FR" sz="3600" b="1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38D90D8-6401-8D47-AFF9-4F0652FFCC5B}"/>
              </a:ext>
            </a:extLst>
          </p:cNvPr>
          <p:cNvSpPr txBox="1"/>
          <p:nvPr/>
        </p:nvSpPr>
        <p:spPr>
          <a:xfrm>
            <a:off x="1952717" y="1494416"/>
            <a:ext cx="5198859" cy="707886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fr-FR" sz="4000" b="1">
                <a:latin typeface="Arial"/>
                <a:cs typeface="Arial"/>
              </a:rPr>
              <a:t>Challenge de France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61C8F54-16E3-2410-1A51-26CD6054A8BB}"/>
              </a:ext>
            </a:extLst>
          </p:cNvPr>
          <p:cNvSpPr txBox="1"/>
          <p:nvPr/>
        </p:nvSpPr>
        <p:spPr>
          <a:xfrm>
            <a:off x="1313525" y="2424892"/>
            <a:ext cx="7037325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400" b="1">
                <a:latin typeface="Calibri"/>
                <a:cs typeface="Arial"/>
              </a:rPr>
              <a:t>Cat 1</a:t>
            </a:r>
            <a:endParaRPr lang="fr-FR" sz="2400" b="1">
              <a:latin typeface="Calibri"/>
            </a:endParaRPr>
          </a:p>
          <a:p>
            <a:endParaRPr lang="fr-FR" sz="2400" b="1">
              <a:latin typeface="Calibri"/>
            </a:endParaRPr>
          </a:p>
          <a:p>
            <a:r>
              <a:rPr lang="fr-FR" sz="2400" b="1">
                <a:latin typeface="Calibri"/>
                <a:cs typeface="Arial"/>
              </a:rPr>
              <a:t>Cat 2</a:t>
            </a:r>
          </a:p>
          <a:p>
            <a:endParaRPr lang="fr-FR" sz="2400" b="1">
              <a:latin typeface="Calibri"/>
            </a:endParaRPr>
          </a:p>
          <a:p>
            <a:r>
              <a:rPr lang="fr-FR" sz="2400" b="1">
                <a:latin typeface="Calibri"/>
                <a:cs typeface="Arial"/>
              </a:rPr>
              <a:t>Cat 3 </a:t>
            </a:r>
            <a:endParaRPr lang="fr-FR" sz="2400" b="1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21333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re 1"/>
          <p:cNvSpPr>
            <a:spLocks noGrp="1"/>
          </p:cNvSpPr>
          <p:nvPr>
            <p:ph type="title"/>
          </p:nvPr>
        </p:nvSpPr>
        <p:spPr>
          <a:xfrm>
            <a:off x="399495" y="1324818"/>
            <a:ext cx="8184286" cy="2295774"/>
          </a:xfrm>
        </p:spPr>
        <p:txBody>
          <a:bodyPr>
            <a:normAutofit/>
          </a:bodyPr>
          <a:lstStyle/>
          <a:p>
            <a:pPr eaLnBrk="1" hangingPunct="1"/>
            <a:r>
              <a:rPr lang="fr-FR" sz="3600" b="1">
                <a:solidFill>
                  <a:srgbClr val="ED7D31"/>
                </a:solidFill>
                <a:latin typeface="Calibri"/>
                <a:cs typeface="Futura Medium"/>
              </a:rPr>
              <a:t>Apéritif offert par le </a:t>
            </a:r>
            <a:r>
              <a:rPr lang="fr-FR" sz="3600" b="1" err="1">
                <a:solidFill>
                  <a:srgbClr val="ED7D31"/>
                </a:solidFill>
                <a:latin typeface="Calibri"/>
                <a:cs typeface="Futura Medium"/>
              </a:rPr>
              <a:t>CoReg</a:t>
            </a:r>
            <a:r>
              <a:rPr lang="fr-FR" sz="3600" b="1">
                <a:solidFill>
                  <a:srgbClr val="ED7D31"/>
                </a:solidFill>
                <a:latin typeface="Calibri"/>
                <a:cs typeface="Futura Medium"/>
              </a:rPr>
              <a:t> Occitanie</a:t>
            </a:r>
            <a:br>
              <a:rPr lang="fr-FR">
                <a:solidFill>
                  <a:schemeClr val="tx1"/>
                </a:solidFill>
                <a:latin typeface="Calibri"/>
                <a:cs typeface="Futura Medium"/>
              </a:rPr>
            </a:br>
            <a:r>
              <a:rPr lang="fr-FR">
                <a:solidFill>
                  <a:schemeClr val="tx1"/>
                </a:solidFill>
                <a:latin typeface="Calibri"/>
                <a:cs typeface="Futura Medium"/>
              </a:rPr>
              <a:t> </a:t>
            </a:r>
            <a:br>
              <a:rPr lang="fr-FR">
                <a:latin typeface="Calibri"/>
                <a:cs typeface="Futura Medium"/>
              </a:rPr>
            </a:br>
            <a:r>
              <a:rPr lang="fr-FR" b="1">
                <a:solidFill>
                  <a:srgbClr val="0000FF"/>
                </a:solidFill>
                <a:latin typeface="Calibri"/>
                <a:cs typeface="Futura Medium"/>
              </a:rPr>
              <a:t>Bon Appétit</a:t>
            </a:r>
          </a:p>
        </p:txBody>
      </p:sp>
      <p:pic>
        <p:nvPicPr>
          <p:cNvPr id="79875" name="Picture 2" descr="Résultat de recherche d'images pour &quot;bon appétit humour&quot;"/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3185559" y="3400870"/>
            <a:ext cx="2772881" cy="2758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D0A892A-5C1E-9581-961B-FC4C052A3A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7647" y="1477540"/>
            <a:ext cx="5462664" cy="215824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7CA5997-E617-46A6-5738-C0BB784D4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168" y="82554"/>
            <a:ext cx="5720504" cy="1325563"/>
          </a:xfrm>
        </p:spPr>
        <p:txBody>
          <a:bodyPr>
            <a:noAutofit/>
          </a:bodyPr>
          <a:lstStyle/>
          <a:p>
            <a:r>
              <a:rPr lang="fr-FR" sz="3600" b="1">
                <a:solidFill>
                  <a:srgbClr val="ED7D31"/>
                </a:solidFill>
                <a:cs typeface="Futura Medium"/>
              </a:rPr>
              <a:t>Après le déjeuner nouvel </a:t>
            </a:r>
            <a:br>
              <a:rPr lang="fr-FR" sz="3600" b="1">
                <a:solidFill>
                  <a:srgbClr val="ED7D31"/>
                </a:solidFill>
                <a:cs typeface="Futura Medium"/>
              </a:rPr>
            </a:br>
            <a:r>
              <a:rPr lang="fr-FR" sz="3600" b="1">
                <a:solidFill>
                  <a:srgbClr val="ED7D31"/>
                </a:solidFill>
                <a:cs typeface="Futura Medium"/>
              </a:rPr>
              <a:t>échange libre avec la salle....</a:t>
            </a:r>
            <a:endParaRPr lang="fr-FR" sz="3600" b="1">
              <a:solidFill>
                <a:srgbClr val="ED7D31"/>
              </a:solidFill>
            </a:endParaRP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4F4B3FDA-2B12-7174-0E21-8684D29D5296}"/>
              </a:ext>
            </a:extLst>
          </p:cNvPr>
          <p:cNvSpPr txBox="1">
            <a:spLocks/>
          </p:cNvSpPr>
          <p:nvPr/>
        </p:nvSpPr>
        <p:spPr bwMode="auto">
          <a:xfrm>
            <a:off x="2612136" y="3426210"/>
            <a:ext cx="4128864" cy="1296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>
                    <a:lumMod val="50000"/>
                    <a:lumOff val="50000"/>
                  </a:schemeClr>
                </a:solidFill>
                <a:latin typeface="Futura Medium" panose="020B0602020204020303" pitchFamily="34" charset="-79"/>
                <a:ea typeface="Futura Medium"/>
                <a:cs typeface="Futura Medium" panose="020B0602020204020303" pitchFamily="34" charset="-79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595959"/>
                </a:solidFill>
                <a:latin typeface="Futura Medium"/>
                <a:ea typeface="Futura Medium"/>
                <a:cs typeface="Futura Medium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595959"/>
                </a:solidFill>
                <a:latin typeface="Futura Medium"/>
                <a:ea typeface="Futura Medium"/>
                <a:cs typeface="Futura Medium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595959"/>
                </a:solidFill>
                <a:latin typeface="Futura Medium"/>
                <a:ea typeface="Futura Medium"/>
                <a:cs typeface="Futura Medium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595959"/>
                </a:solidFill>
                <a:latin typeface="Futura Medium"/>
                <a:ea typeface="Futura Medium"/>
                <a:cs typeface="Futura Medium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595959"/>
                </a:solidFill>
                <a:latin typeface="Futura Medium"/>
                <a:ea typeface="Futura Medium"/>
                <a:cs typeface="Futura Medium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595959"/>
                </a:solidFill>
                <a:latin typeface="Futura Medium"/>
                <a:ea typeface="Futura Medium"/>
                <a:cs typeface="Futura Medium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595959"/>
                </a:solidFill>
                <a:latin typeface="Futura Medium"/>
                <a:ea typeface="Futura Medium"/>
                <a:cs typeface="Futura Medium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595959"/>
                </a:solidFill>
                <a:latin typeface="Futura Medium"/>
                <a:ea typeface="Futura Medium"/>
                <a:cs typeface="Futura Medium"/>
              </a:defRPr>
            </a:lvl9pPr>
          </a:lstStyle>
          <a:p>
            <a:r>
              <a:rPr lang="fr-FR" sz="3600" b="1">
                <a:solidFill>
                  <a:schemeClr val="tx1"/>
                </a:solidFill>
                <a:cs typeface="Futura Medium"/>
              </a:rPr>
              <a:t>Ou visite le musée SOULAGES</a:t>
            </a:r>
            <a:endParaRPr lang="fr-FR" sz="3600" b="1">
              <a:solidFill>
                <a:schemeClr val="tx1"/>
              </a:solidFill>
            </a:endParaRPr>
          </a:p>
        </p:txBody>
      </p:sp>
      <p:pic>
        <p:nvPicPr>
          <p:cNvPr id="6" name="Image 5" descr="Une image contenant texte, dessin humoristique, illustration, conception&#10;&#10;Description générée automatiquement">
            <a:extLst>
              <a:ext uri="{FF2B5EF4-FFF2-40B4-BE49-F238E27FC236}">
                <a16:creationId xmlns:a16="http://schemas.microsoft.com/office/drawing/2014/main" id="{A446D63B-441E-D03B-B851-E1E482F5A6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0128" y="4712208"/>
            <a:ext cx="5614416" cy="1886712"/>
          </a:xfrm>
          <a:prstGeom prst="rect">
            <a:avLst/>
          </a:prstGeom>
        </p:spPr>
      </p:pic>
      <p:pic>
        <p:nvPicPr>
          <p:cNvPr id="7" name="Image 6" descr="Une image contenant texte, dessin humoristique, Animation, Dessin animé&#10;&#10;Description générée automatiquement">
            <a:extLst>
              <a:ext uri="{FF2B5EF4-FFF2-40B4-BE49-F238E27FC236}">
                <a16:creationId xmlns:a16="http://schemas.microsoft.com/office/drawing/2014/main" id="{BDD05D6B-C2B0-7442-5D04-39AC717403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599" y="4641532"/>
            <a:ext cx="2082546" cy="1625727"/>
          </a:xfrm>
          <a:prstGeom prst="rect">
            <a:avLst/>
          </a:prstGeom>
        </p:spPr>
      </p:pic>
      <p:pic>
        <p:nvPicPr>
          <p:cNvPr id="4" name="Image 3" descr="Une image contenant dessin, clipart, texte, illustration&#10;&#10;Description générée automatiquement">
            <a:extLst>
              <a:ext uri="{FF2B5EF4-FFF2-40B4-BE49-F238E27FC236}">
                <a16:creationId xmlns:a16="http://schemas.microsoft.com/office/drawing/2014/main" id="{1BB8ABCB-D328-B754-757D-14AB518E72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706" y="1280160"/>
            <a:ext cx="2086716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5294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4D816466-01E6-8916-7CF2-95360E30572A}"/>
              </a:ext>
            </a:extLst>
          </p:cNvPr>
          <p:cNvSpPr txBox="1"/>
          <p:nvPr/>
        </p:nvSpPr>
        <p:spPr>
          <a:xfrm>
            <a:off x="659491" y="3522500"/>
            <a:ext cx="8109157" cy="2246769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Font typeface="Wingdings"/>
              <a:buChar char="Ø"/>
            </a:pPr>
            <a:r>
              <a:rPr lang="fr-FR" b="1">
                <a:latin typeface="Arial"/>
                <a:cs typeface="Arial"/>
              </a:rPr>
              <a:t>Une équipe.</a:t>
            </a:r>
          </a:p>
          <a:p>
            <a:pPr marL="342900" indent="-342900">
              <a:buFont typeface="Wingdings"/>
              <a:buChar char="Ø"/>
            </a:pPr>
            <a:r>
              <a:rPr lang="fr-FR" b="1">
                <a:latin typeface="Arial"/>
                <a:cs typeface="Arial"/>
              </a:rPr>
              <a:t>Définition d'une méthode de travail : Sondage 9500 licenciés.</a:t>
            </a:r>
          </a:p>
          <a:p>
            <a:pPr marL="342900" indent="-342900">
              <a:buFont typeface="Wingdings"/>
              <a:buChar char="Ø"/>
            </a:pPr>
            <a:r>
              <a:rPr lang="fr-FR" b="1">
                <a:latin typeface="Arial"/>
                <a:cs typeface="Arial"/>
              </a:rPr>
              <a:t>Rappel des objectifs.</a:t>
            </a:r>
          </a:p>
          <a:p>
            <a:pPr marL="342900" indent="-342900">
              <a:buFont typeface="Wingdings"/>
              <a:buChar char="Ø"/>
            </a:pPr>
            <a:r>
              <a:rPr lang="fr-FR" b="1">
                <a:latin typeface="Arial"/>
                <a:cs typeface="Arial"/>
              </a:rPr>
              <a:t>Constats.</a:t>
            </a:r>
          </a:p>
          <a:p>
            <a:pPr marL="342900" indent="-342900">
              <a:buFont typeface="Wingdings"/>
              <a:buChar char="Ø"/>
            </a:pPr>
            <a:r>
              <a:rPr lang="fr-FR" b="1">
                <a:latin typeface="Arial"/>
                <a:cs typeface="Arial"/>
              </a:rPr>
              <a:t>Analyse des résultats.</a:t>
            </a:r>
          </a:p>
          <a:p>
            <a:pPr marL="342900" indent="-342900">
              <a:buFont typeface="Wingdings"/>
              <a:buChar char="Ø"/>
            </a:pPr>
            <a:r>
              <a:rPr lang="fr-FR" b="1">
                <a:latin typeface="Arial"/>
                <a:cs typeface="Arial"/>
              </a:rPr>
              <a:t>Synthèse.</a:t>
            </a:r>
          </a:p>
          <a:p>
            <a:pPr marL="342900" indent="-342900">
              <a:buFont typeface="Wingdings"/>
              <a:buChar char="Ø"/>
            </a:pPr>
            <a:r>
              <a:rPr lang="fr-FR" b="1">
                <a:latin typeface="Arial"/>
                <a:cs typeface="Arial"/>
              </a:rPr>
              <a:t>Pistes et propositions.</a:t>
            </a:r>
          </a:p>
        </p:txBody>
      </p:sp>
      <p:sp>
        <p:nvSpPr>
          <p:cNvPr id="6" name="Flèche : droite 5">
            <a:extLst>
              <a:ext uri="{FF2B5EF4-FFF2-40B4-BE49-F238E27FC236}">
                <a16:creationId xmlns:a16="http://schemas.microsoft.com/office/drawing/2014/main" id="{98D5CC8A-B107-C5F6-BBA5-F9BA8EF52910}"/>
              </a:ext>
            </a:extLst>
          </p:cNvPr>
          <p:cNvSpPr/>
          <p:nvPr/>
        </p:nvSpPr>
        <p:spPr>
          <a:xfrm rot="5400000" flipV="1">
            <a:off x="3590207" y="2868975"/>
            <a:ext cx="798653" cy="8415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950FD7B-E3F6-55DA-AF86-E203DED405FD}"/>
              </a:ext>
            </a:extLst>
          </p:cNvPr>
          <p:cNvSpPr txBox="1"/>
          <p:nvPr/>
        </p:nvSpPr>
        <p:spPr>
          <a:xfrm>
            <a:off x="3188702" y="652573"/>
            <a:ext cx="2108269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fr-FR" sz="2400" b="1">
                <a:latin typeface="Times New Roman"/>
                <a:cs typeface="Times New Roman"/>
              </a:rPr>
              <a:t>POURQUOI ?</a:t>
            </a:r>
            <a:endParaRPr lang="fr-FR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45F152D-16B9-C31A-EAB0-DE0BE017AFE2}"/>
              </a:ext>
            </a:extLst>
          </p:cNvPr>
          <p:cNvSpPr txBox="1"/>
          <p:nvPr/>
        </p:nvSpPr>
        <p:spPr>
          <a:xfrm>
            <a:off x="659201" y="1407258"/>
            <a:ext cx="6390989" cy="163121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fr-FR">
                <a:effectLst/>
                <a:latin typeface="Arial"/>
                <a:ea typeface="Times New Roman" panose="02020603050405020304" pitchFamily="18" charset="0"/>
                <a:cs typeface="Arial"/>
              </a:rPr>
              <a:t>Le Comité Régional </a:t>
            </a:r>
            <a:r>
              <a:rPr lang="fr-FR">
                <a:latin typeface="Arial"/>
                <a:ea typeface="Times New Roman" panose="02020603050405020304" pitchFamily="18" charset="0"/>
                <a:cs typeface="Arial"/>
              </a:rPr>
              <a:t>Occitanie a décidé de préparer son avenir, celui de la fédération et celui de ses clubs pour mieux l'adapter au monde d'aujourd'hui. Il a donc créé une Commission de Préparation de l'Avenir (CPA) pour y parvenir.</a:t>
            </a:r>
            <a:endParaRPr lang="fr-FR">
              <a:latin typeface="Arial"/>
              <a:cs typeface="Arial"/>
            </a:endParaRPr>
          </a:p>
        </p:txBody>
      </p:sp>
      <p:pic>
        <p:nvPicPr>
          <p:cNvPr id="7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7BA783E9-FE0F-3355-E231-37FF1896B6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1910" y="581795"/>
            <a:ext cx="2224767" cy="943494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24A7F32-F285-3CF9-A941-8BA50BEBC416}"/>
              </a:ext>
            </a:extLst>
          </p:cNvPr>
          <p:cNvSpPr txBox="1"/>
          <p:nvPr/>
        </p:nvSpPr>
        <p:spPr>
          <a:xfrm>
            <a:off x="655416" y="114683"/>
            <a:ext cx="1948995" cy="76944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fr-FR" sz="3600" b="1">
                <a:solidFill>
                  <a:schemeClr val="accent2"/>
                </a:solidFill>
                <a:latin typeface="Arial"/>
                <a:cs typeface="Arial"/>
              </a:rPr>
              <a:t>Le CPA</a:t>
            </a:r>
            <a:r>
              <a:rPr lang="fr-FR" sz="4400" b="1">
                <a:latin typeface="Arial"/>
                <a:cs typeface="Arial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21348022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re 1"/>
          <p:cNvSpPr>
            <a:spLocks noGrp="1"/>
          </p:cNvSpPr>
          <p:nvPr>
            <p:ph type="title"/>
          </p:nvPr>
        </p:nvSpPr>
        <p:spPr>
          <a:xfrm>
            <a:off x="678656" y="1722267"/>
            <a:ext cx="7786688" cy="3117267"/>
          </a:xfrm>
        </p:spPr>
        <p:txBody>
          <a:bodyPr>
            <a:normAutofit/>
          </a:bodyPr>
          <a:lstStyle/>
          <a:p>
            <a:pPr eaLnBrk="1" hangingPunct="1"/>
            <a:r>
              <a:rPr lang="fr-FR" sz="3600" b="1">
                <a:solidFill>
                  <a:srgbClr val="ED7D31"/>
                </a:solidFill>
                <a:latin typeface="Calibri"/>
                <a:cs typeface="Futura Medium"/>
              </a:rPr>
              <a:t>Fin de l'assemblée Générale</a:t>
            </a:r>
            <a:br>
              <a:rPr lang="fr-FR" sz="3600" b="1">
                <a:latin typeface="Calibri"/>
                <a:cs typeface="Futura Medium"/>
              </a:rPr>
            </a:br>
            <a:br>
              <a:rPr lang="fr-FR" sz="3600" b="1">
                <a:latin typeface="Calibri"/>
                <a:cs typeface="Futura Medium"/>
              </a:rPr>
            </a:br>
            <a:r>
              <a:rPr lang="fr-FR" sz="3600" b="1">
                <a:solidFill>
                  <a:srgbClr val="ED7D31"/>
                </a:solidFill>
                <a:latin typeface="Calibri"/>
                <a:cs typeface="Futura Medium"/>
              </a:rPr>
              <a:t>Merci pour votre participation </a:t>
            </a:r>
            <a:br>
              <a:rPr lang="fr-FR">
                <a:latin typeface="Calibri"/>
                <a:cs typeface="Futura Medium"/>
              </a:rPr>
            </a:br>
            <a:br>
              <a:rPr lang="fr-FR">
                <a:latin typeface="Calibri"/>
                <a:cs typeface="Futura Medium"/>
              </a:rPr>
            </a:br>
            <a:r>
              <a:rPr lang="fr-FR" b="1">
                <a:solidFill>
                  <a:srgbClr val="0000FF"/>
                </a:solidFill>
                <a:latin typeface="Calibri"/>
                <a:cs typeface="Futura Medium"/>
              </a:rPr>
              <a:t>Bon retour</a:t>
            </a:r>
          </a:p>
        </p:txBody>
      </p:sp>
    </p:spTree>
    <p:extLst>
      <p:ext uri="{BB962C8B-B14F-4D97-AF65-F5344CB8AC3E}">
        <p14:creationId xmlns:p14="http://schemas.microsoft.com/office/powerpoint/2010/main" val="33266175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4D816466-01E6-8916-7CF2-95360E30572A}"/>
              </a:ext>
            </a:extLst>
          </p:cNvPr>
          <p:cNvSpPr txBox="1"/>
          <p:nvPr/>
        </p:nvSpPr>
        <p:spPr>
          <a:xfrm>
            <a:off x="396625" y="3112675"/>
            <a:ext cx="8508956" cy="2554545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Font typeface="Wingdings"/>
              <a:buChar char="Ø"/>
            </a:pPr>
            <a:r>
              <a:rPr lang="fr-FR" b="1" dirty="0">
                <a:latin typeface="Arial"/>
                <a:ea typeface="Times New Roman" panose="02020603050405020304" pitchFamily="18" charset="0"/>
                <a:cs typeface="Arial"/>
              </a:rPr>
              <a:t>Être</a:t>
            </a:r>
            <a:r>
              <a:rPr lang="fr-FR" sz="2000" b="1" dirty="0">
                <a:effectLst/>
                <a:latin typeface="Arial"/>
                <a:ea typeface="Times New Roman" panose="02020603050405020304" pitchFamily="18" charset="0"/>
                <a:cs typeface="Arial"/>
              </a:rPr>
              <a:t> le lien avec la Fédération,</a:t>
            </a:r>
            <a:endParaRPr lang="fr-FR" b="1" dirty="0">
              <a:latin typeface="Arial"/>
              <a:ea typeface="Times New Roman" panose="02020603050405020304" pitchFamily="18" charset="0"/>
            </a:endParaRPr>
          </a:p>
          <a:p>
            <a:pPr marL="342900" indent="-342900">
              <a:buFont typeface="Wingdings"/>
              <a:buChar char="Ø"/>
            </a:pPr>
            <a:r>
              <a:rPr lang="fr-FR" b="1" dirty="0">
                <a:latin typeface="Arial"/>
                <a:ea typeface="Times New Roman" panose="02020603050405020304" pitchFamily="18" charset="0"/>
                <a:cs typeface="Arial"/>
              </a:rPr>
              <a:t>Apporter</a:t>
            </a:r>
            <a:r>
              <a:rPr lang="fr-FR" sz="2000" b="1" dirty="0">
                <a:effectLst/>
                <a:latin typeface="Arial"/>
                <a:ea typeface="Times New Roman" panose="02020603050405020304" pitchFamily="18" charset="0"/>
                <a:cs typeface="Arial"/>
              </a:rPr>
              <a:t> l’aide nécessaire aux </a:t>
            </a:r>
            <a:r>
              <a:rPr lang="fr-FR" b="1" dirty="0" err="1">
                <a:latin typeface="Arial"/>
                <a:ea typeface="Times New Roman" panose="02020603050405020304" pitchFamily="18" charset="0"/>
                <a:cs typeface="Arial"/>
              </a:rPr>
              <a:t>CoDeps</a:t>
            </a:r>
            <a:r>
              <a:rPr lang="fr-FR" sz="2000" b="1" dirty="0">
                <a:effectLst/>
                <a:latin typeface="Arial"/>
                <a:ea typeface="Times New Roman" panose="02020603050405020304" pitchFamily="18" charset="0"/>
                <a:cs typeface="Arial"/>
              </a:rPr>
              <a:t>,</a:t>
            </a:r>
            <a:r>
              <a:rPr lang="fr-FR" b="1" dirty="0">
                <a:latin typeface="Arial"/>
                <a:ea typeface="Times New Roman" panose="02020603050405020304" pitchFamily="18" charset="0"/>
                <a:cs typeface="Arial"/>
              </a:rPr>
              <a:t> </a:t>
            </a:r>
            <a:endParaRPr lang="fr-FR" b="1" dirty="0">
              <a:latin typeface="Arial"/>
            </a:endParaRPr>
          </a:p>
          <a:p>
            <a:pPr marL="342900" indent="-342900">
              <a:buFont typeface="Wingdings"/>
              <a:buChar char="Ø"/>
            </a:pPr>
            <a:r>
              <a:rPr lang="fr-FR" b="1" dirty="0">
                <a:latin typeface="Arial"/>
                <a:ea typeface="Times New Roman" panose="02020603050405020304" pitchFamily="18" charset="0"/>
                <a:cs typeface="Arial"/>
              </a:rPr>
              <a:t>Donner</a:t>
            </a:r>
            <a:r>
              <a:rPr lang="fr-FR" sz="2000" b="1" dirty="0">
                <a:effectLst/>
                <a:latin typeface="Arial"/>
                <a:ea typeface="Times New Roman" panose="02020603050405020304" pitchFamily="18" charset="0"/>
                <a:cs typeface="Arial"/>
              </a:rPr>
              <a:t> les moyens aux </a:t>
            </a:r>
            <a:r>
              <a:rPr lang="fr-FR" b="1" dirty="0" err="1">
                <a:latin typeface="Arial"/>
                <a:ea typeface="Times New Roman" panose="02020603050405020304" pitchFamily="18" charset="0"/>
                <a:cs typeface="Arial"/>
              </a:rPr>
              <a:t>CoDeps</a:t>
            </a:r>
            <a:r>
              <a:rPr lang="fr-FR" b="1" dirty="0">
                <a:latin typeface="Arial"/>
                <a:ea typeface="Times New Roman" panose="02020603050405020304" pitchFamily="18" charset="0"/>
                <a:cs typeface="Arial"/>
              </a:rPr>
              <a:t> de pérenniser par l’intermédiaire des clubs l’activité vélo,</a:t>
            </a:r>
          </a:p>
          <a:p>
            <a:pPr marL="342900" indent="-342900">
              <a:buFont typeface="Wingdings"/>
              <a:buChar char="Ø"/>
            </a:pPr>
            <a:r>
              <a:rPr lang="fr-FR" b="1" dirty="0">
                <a:latin typeface="Arial"/>
                <a:ea typeface="Times New Roman" panose="02020603050405020304" pitchFamily="18" charset="0"/>
                <a:cs typeface="Arial"/>
              </a:rPr>
              <a:t>Moderniser l’image du cyclotourisme et la rendre attractive,</a:t>
            </a:r>
          </a:p>
          <a:p>
            <a:pPr marL="342900" indent="-342900">
              <a:buFont typeface="Wingdings"/>
              <a:buChar char="Ø"/>
            </a:pPr>
            <a:r>
              <a:rPr lang="fr-FR" b="1" dirty="0">
                <a:latin typeface="Arial"/>
                <a:ea typeface="Times New Roman" panose="02020603050405020304" pitchFamily="18" charset="0"/>
                <a:cs typeface="Arial"/>
              </a:rPr>
              <a:t>Faire une force de nos faiblesses actuelles,</a:t>
            </a:r>
          </a:p>
          <a:p>
            <a:pPr marL="342900" indent="-342900">
              <a:buFont typeface="Wingdings"/>
              <a:buChar char="Ø"/>
            </a:pPr>
            <a:r>
              <a:rPr lang="fr-FR" b="1" dirty="0">
                <a:latin typeface="Arial"/>
                <a:ea typeface="Times New Roman" panose="02020603050405020304" pitchFamily="18" charset="0"/>
                <a:cs typeface="Arial"/>
              </a:rPr>
              <a:t>Avoir une communication en adéquation avec la société actuelle,</a:t>
            </a:r>
          </a:p>
          <a:p>
            <a:pPr marL="342900" indent="-342900">
              <a:buFont typeface="Wingdings"/>
              <a:buChar char="Ø"/>
            </a:pPr>
            <a:r>
              <a:rPr lang="fr-FR" b="1" dirty="0">
                <a:latin typeface="Arial"/>
                <a:ea typeface="Times New Roman" panose="02020603050405020304" pitchFamily="18" charset="0"/>
                <a:cs typeface="Arial"/>
              </a:rPr>
              <a:t>Donner</a:t>
            </a:r>
            <a:r>
              <a:rPr lang="fr-FR" sz="2000" b="1" dirty="0">
                <a:effectLst/>
                <a:latin typeface="Arial"/>
                <a:ea typeface="Times New Roman" panose="02020603050405020304" pitchFamily="18" charset="0"/>
                <a:cs typeface="Arial"/>
              </a:rPr>
              <a:t> le sentiment de faire partie d’une communauté</a:t>
            </a:r>
            <a:r>
              <a:rPr lang="fr-FR" b="1" dirty="0">
                <a:latin typeface="Arial"/>
                <a:ea typeface="Times New Roman" panose="02020603050405020304" pitchFamily="18" charset="0"/>
                <a:cs typeface="Arial"/>
              </a:rPr>
              <a:t>.</a:t>
            </a:r>
            <a:endParaRPr lang="fr-FR" b="1" dirty="0">
              <a:latin typeface="Arial"/>
              <a:cs typeface="Arial"/>
            </a:endParaRPr>
          </a:p>
        </p:txBody>
      </p:sp>
      <p:sp>
        <p:nvSpPr>
          <p:cNvPr id="6" name="Flèche : droite 5">
            <a:extLst>
              <a:ext uri="{FF2B5EF4-FFF2-40B4-BE49-F238E27FC236}">
                <a16:creationId xmlns:a16="http://schemas.microsoft.com/office/drawing/2014/main" id="{98D5CC8A-B107-C5F6-BBA5-F9BA8EF52910}"/>
              </a:ext>
            </a:extLst>
          </p:cNvPr>
          <p:cNvSpPr/>
          <p:nvPr/>
        </p:nvSpPr>
        <p:spPr>
          <a:xfrm rot="5400000" flipV="1">
            <a:off x="4174611" y="2140640"/>
            <a:ext cx="798653" cy="8415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950FD7B-E3F6-55DA-AF86-E203DED405FD}"/>
              </a:ext>
            </a:extLst>
          </p:cNvPr>
          <p:cNvSpPr txBox="1"/>
          <p:nvPr/>
        </p:nvSpPr>
        <p:spPr>
          <a:xfrm>
            <a:off x="3188702" y="652573"/>
            <a:ext cx="21355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SYNTHÈSE…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45F152D-16B9-C31A-EAB0-DE0BE017AFE2}"/>
              </a:ext>
            </a:extLst>
          </p:cNvPr>
          <p:cNvSpPr txBox="1"/>
          <p:nvPr/>
        </p:nvSpPr>
        <p:spPr>
          <a:xfrm>
            <a:off x="1024171" y="1355226"/>
            <a:ext cx="639098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>
                <a:effectLst/>
                <a:latin typeface="Arial"/>
                <a:ea typeface="Times New Roman" panose="02020603050405020304" pitchFamily="18" charset="0"/>
                <a:cs typeface="Arial"/>
              </a:rPr>
              <a:t>Le Comité Régional doit se situer au croisement de nombreuses demandes sociales liées </a:t>
            </a:r>
            <a:r>
              <a:rPr lang="fr-FR">
                <a:latin typeface="Arial"/>
                <a:ea typeface="Times New Roman" panose="02020603050405020304" pitchFamily="18" charset="0"/>
                <a:cs typeface="Arial"/>
              </a:rPr>
              <a:t>à l’activité vélo</a:t>
            </a:r>
            <a:endParaRPr lang="fr-FR">
              <a:latin typeface="Arial"/>
              <a:cs typeface="Arial"/>
            </a:endParaRPr>
          </a:p>
        </p:txBody>
      </p:sp>
      <p:pic>
        <p:nvPicPr>
          <p:cNvPr id="7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7BA783E9-FE0F-3355-E231-37FF1896B6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1910" y="581795"/>
            <a:ext cx="2224767" cy="943494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24A7F32-F285-3CF9-A941-8BA50BEBC416}"/>
              </a:ext>
            </a:extLst>
          </p:cNvPr>
          <p:cNvSpPr txBox="1"/>
          <p:nvPr/>
        </p:nvSpPr>
        <p:spPr>
          <a:xfrm>
            <a:off x="655416" y="114683"/>
            <a:ext cx="1948995" cy="76944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fr-FR" sz="3600" b="1">
                <a:solidFill>
                  <a:schemeClr val="accent2"/>
                </a:solidFill>
                <a:latin typeface="Arial"/>
                <a:cs typeface="Arial"/>
              </a:rPr>
              <a:t>Le CPA</a:t>
            </a:r>
            <a:r>
              <a:rPr lang="fr-FR" sz="4400" b="1">
                <a:latin typeface="Arial"/>
                <a:cs typeface="Arial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371315899"/>
      </p:ext>
    </p:extLst>
  </p:cSld>
  <p:clrMapOvr>
    <a:masterClrMapping/>
  </p:clrMapOvr>
</p:sld>
</file>

<file path=ppt/theme/theme1.xml><?xml version="1.0" encoding="utf-8"?>
<a:theme xmlns:a="http://schemas.openxmlformats.org/drawingml/2006/main" name="Diapositive TITR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Affichage à l'écran (4:3)</PresentationFormat>
  <Slides>80</Slides>
  <Notes>0</Notes>
  <HiddenSlides>2</HiddenSlide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80</vt:i4>
      </vt:variant>
    </vt:vector>
  </HeadingPairs>
  <TitlesOfParts>
    <vt:vector size="81" baseType="lpstr">
      <vt:lpstr>Diapositive TITRE</vt:lpstr>
      <vt:lpstr>Présentation PowerPoint</vt:lpstr>
      <vt:lpstr>Présentation PowerPoint</vt:lpstr>
      <vt:lpstr>Présentation PowerPoint</vt:lpstr>
      <vt:lpstr>Assemblée Générale 2024 CoReg Occitanie</vt:lpstr>
      <vt:lpstr>Assemblée Générale 2024 CoReg Occitanie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Évolution Fédérale</vt:lpstr>
      <vt:lpstr>Évolution CoReg</vt:lpstr>
      <vt:lpstr>Pyramide des âges CoReg  2020 - 2024 au 15/10</vt:lpstr>
      <vt:lpstr>Présentation PowerPoint</vt:lpstr>
      <vt:lpstr>Présentation PowerPoint</vt:lpstr>
      <vt:lpstr>Évolution par CoDep</vt:lpstr>
      <vt:lpstr>Évolution Jeunes &amp; Femmes par CoDep</vt:lpstr>
      <vt:lpstr>Présentation PowerPoint</vt:lpstr>
      <vt:lpstr> Bilan global de la saison 2024    </vt:lpstr>
      <vt:lpstr> Les grandes manifestations 2024    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SPORT SANTE </vt:lpstr>
      <vt:lpstr>SPORT SANTE </vt:lpstr>
      <vt:lpstr>SPORT SANTE </vt:lpstr>
      <vt:lpstr>Présentation PowerPoint</vt:lpstr>
      <vt:lpstr>COMMISSION SECURITE</vt:lpstr>
      <vt:lpstr>COMMISSION SECURITE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CALENDRIER 2025 MANIFESTATIONS « PHARES »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Apéritif offert par le CoReg Occitanie   Bon Appétit</vt:lpstr>
      <vt:lpstr>Après le déjeuner nouvel  échange libre avec la salle....</vt:lpstr>
      <vt:lpstr>Fin de l'assemblée Générale  Merci pour votre participation   Bon retour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/>
  <dc:creator>Charlotte FAURE D'INTRONE</dc:creator>
  <cp:keywords/>
  <dc:description/>
  <cp:revision>266</cp:revision>
  <cp:lastPrinted>2023-11-07T13:41:53Z</cp:lastPrinted>
  <dcterms:created xsi:type="dcterms:W3CDTF">2018-04-17T10:16:13Z</dcterms:created>
  <dcterms:modified xsi:type="dcterms:W3CDTF">2024-11-22T22:55:31Z</dcterms:modified>
  <cp:category/>
  <dc:identifier/>
  <cp:contentStatus/>
  <dc:language/>
</cp:coreProperties>
</file>